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92" r:id="rId7"/>
    <p:sldId id="287" r:id="rId8"/>
    <p:sldId id="264" r:id="rId9"/>
    <p:sldId id="263" r:id="rId10"/>
    <p:sldId id="286" r:id="rId11"/>
    <p:sldId id="294" r:id="rId12"/>
    <p:sldId id="295" r:id="rId13"/>
    <p:sldId id="296" r:id="rId14"/>
    <p:sldId id="297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288" r:id="rId23"/>
    <p:sldId id="275" r:id="rId24"/>
    <p:sldId id="276" r:id="rId25"/>
    <p:sldId id="277" r:id="rId26"/>
    <p:sldId id="289" r:id="rId27"/>
    <p:sldId id="290" r:id="rId28"/>
    <p:sldId id="291" r:id="rId29"/>
    <p:sldId id="300" r:id="rId30"/>
    <p:sldId id="285" r:id="rId3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FF71CF-AFA9-4C00-BCDA-843EF6326EC7}">
  <a:tblStyle styleId="{CBFF71CF-AFA9-4C00-BCDA-843EF6326EC7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accent1"/>
          </a:solidFill>
        </a:fill>
      </a:tcStyle>
    </a:firstRow>
  </a:tblStyle>
  <a:tblStyle styleId="{C7AEA247-42DA-4DC0-8EF9-54F806B0EFA6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8A5750-0D3F-4949-86A2-695D8B8B1D4A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8" autoAdjust="0"/>
    <p:restoredTop sz="93509" autoAdjust="0"/>
  </p:normalViewPr>
  <p:slideViewPr>
    <p:cSldViewPr snapToGrid="0" snapToObjects="1">
      <p:cViewPr varScale="1">
        <p:scale>
          <a:sx n="81" d="100"/>
          <a:sy n="81" d="100"/>
        </p:scale>
        <p:origin x="103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1851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694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32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62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311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755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108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5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94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880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15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98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71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0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67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24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75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78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800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21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845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85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925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80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247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4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75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8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21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941909" y="1885950"/>
            <a:ext cx="6686548" cy="1697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405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941909" y="3583035"/>
            <a:ext cx="6686548" cy="844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3242858"/>
            <a:ext cx="1308489" cy="5839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580" y="119999"/>
                </a:moveTo>
                <a:cubicBezTo>
                  <a:pt x="93548" y="119999"/>
                  <a:pt x="94193" y="119277"/>
                  <a:pt x="94516" y="118554"/>
                </a:cubicBezTo>
                <a:cubicBezTo>
                  <a:pt x="94516" y="117831"/>
                  <a:pt x="94838" y="117831"/>
                  <a:pt x="94838" y="117831"/>
                </a:cubicBezTo>
                <a:cubicBezTo>
                  <a:pt x="119354" y="62891"/>
                  <a:pt x="119354" y="62891"/>
                  <a:pt x="119354" y="62891"/>
                </a:cubicBezTo>
                <a:cubicBezTo>
                  <a:pt x="120000" y="61445"/>
                  <a:pt x="120000" y="58554"/>
                  <a:pt x="119354" y="56385"/>
                </a:cubicBezTo>
                <a:cubicBezTo>
                  <a:pt x="94838" y="2168"/>
                  <a:pt x="94838" y="2168"/>
                  <a:pt x="94838" y="2168"/>
                </a:cubicBezTo>
                <a:cubicBezTo>
                  <a:pt x="94838" y="1445"/>
                  <a:pt x="94516" y="1445"/>
                  <a:pt x="94516" y="1445"/>
                </a:cubicBezTo>
                <a:cubicBezTo>
                  <a:pt x="94193" y="722"/>
                  <a:pt x="93548" y="0"/>
                  <a:pt x="9258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9999"/>
                  <a:pt x="0" y="119999"/>
                  <a:pt x="0" y="119999"/>
                </a:cubicBezTo>
                <a:lnTo>
                  <a:pt x="92580" y="11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98860" y="3397155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941909" y="334565"/>
            <a:ext cx="2628899" cy="732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15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742258" y="334566"/>
            <a:ext cx="3886200" cy="40612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1941909" y="1198959"/>
            <a:ext cx="2628899" cy="3196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941909" y="3600450"/>
            <a:ext cx="668654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18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idx="2"/>
          </p:nvPr>
        </p:nvSpPr>
        <p:spPr>
          <a:xfrm>
            <a:off x="1941908" y="476224"/>
            <a:ext cx="6686549" cy="2891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1941909" y="4025503"/>
            <a:ext cx="6686549" cy="3702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7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675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/>
          <p:nvPr/>
        </p:nvSpPr>
        <p:spPr>
          <a:xfrm rot="10800000" flipH="1">
            <a:off x="-3140" y="3683794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98860" y="3737316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941909" y="457200"/>
            <a:ext cx="6686548" cy="23377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41909" y="3265534"/>
            <a:ext cx="6686548" cy="1166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 rot="10800000" flipH="1">
            <a:off x="-3140" y="2383632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8860" y="2433105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137461" y="457200"/>
            <a:ext cx="6295444" cy="21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456258" y="2628900"/>
            <a:ext cx="5652416" cy="285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1941909" y="3265534"/>
            <a:ext cx="6686548" cy="1166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/>
          <p:nvPr/>
        </p:nvSpPr>
        <p:spPr>
          <a:xfrm rot="10800000" flipH="1">
            <a:off x="-3140" y="2383632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98860" y="2433105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850739" y="486004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336139" y="2178980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941909" y="1828800"/>
            <a:ext cx="6686549" cy="2043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941909" y="3886200"/>
            <a:ext cx="6686549" cy="547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2571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-3140" y="3683794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98860" y="3737316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37461" y="457200"/>
            <a:ext cx="6295444" cy="21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941908" y="3257550"/>
            <a:ext cx="6686549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1941909" y="3886200"/>
            <a:ext cx="6686549" cy="547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2571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 rot="10800000" flipH="1">
            <a:off x="-3140" y="3683794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98860" y="3737316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850739" y="486004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8336139" y="2178980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41909" y="470554"/>
            <a:ext cx="6686548" cy="2160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6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941908" y="3257550"/>
            <a:ext cx="6686549" cy="62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1941909" y="3886200"/>
            <a:ext cx="6686549" cy="547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2571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/>
          <p:nvPr/>
        </p:nvSpPr>
        <p:spPr>
          <a:xfrm rot="10800000" flipH="1">
            <a:off x="-3140" y="3683794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98860" y="3737316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 rot="5400000">
            <a:off x="3827859" y="-285749"/>
            <a:ext cx="2914649" cy="6686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 rot="5400000">
            <a:off x="5817528" y="1624134"/>
            <a:ext cx="3962862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 rot="5400000">
            <a:off x="2389352" y="23110"/>
            <a:ext cx="3962862" cy="4857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599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500" b="0" i="0" u="none" strike="noStrike" cap="non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898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682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898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682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95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500" b="0" i="0" u="none" strike="noStrike" cap="non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941908" y="1600200"/>
            <a:ext cx="6686549" cy="2833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Cantarel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414141"/>
                </a:solidFill>
                <a:latin typeface="Cantarell"/>
                <a:ea typeface="Cantarell"/>
                <a:cs typeface="Cantarell"/>
                <a:sym typeface="Cantarell"/>
              </a:rPr>
              <a:t>‹#›</a:t>
            </a:fld>
            <a:endParaRPr lang="en-US" sz="1200" b="0" i="0" u="none" strike="noStrike" cap="none">
              <a:solidFill>
                <a:srgbClr val="41414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941909" y="1544062"/>
            <a:ext cx="6686548" cy="11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30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941909" y="2647597"/>
            <a:ext cx="6686548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/>
          <p:nvPr/>
        </p:nvSpPr>
        <p:spPr>
          <a:xfrm rot="10800000" flipH="1">
            <a:off x="-3140" y="2383632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98860" y="2433105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941908" y="1600200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5393060" y="1594666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2204530" y="1479526"/>
            <a:ext cx="2994549" cy="432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1941908" y="1911725"/>
            <a:ext cx="3257169" cy="2515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3"/>
          </p:nvPr>
        </p:nvSpPr>
        <p:spPr>
          <a:xfrm>
            <a:off x="5629971" y="1477105"/>
            <a:ext cx="2999250" cy="432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5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35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1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4"/>
          </p:nvPr>
        </p:nvSpPr>
        <p:spPr>
          <a:xfrm>
            <a:off x="5375217" y="1909303"/>
            <a:ext cx="3254005" cy="2515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 rot="10800000" flipH="1">
            <a:off x="-3140" y="535781"/>
            <a:ext cx="1191395" cy="3804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6412"/>
                </a:moveTo>
                <a:lnTo>
                  <a:pt x="102703" y="2256"/>
                </a:lnTo>
                <a:cubicBezTo>
                  <a:pt x="102586" y="1872"/>
                  <a:pt x="102443" y="1512"/>
                  <a:pt x="102326" y="1128"/>
                </a:cubicBezTo>
                <a:cubicBezTo>
                  <a:pt x="101976" y="0"/>
                  <a:pt x="101613" y="0"/>
                  <a:pt x="101250" y="0"/>
                </a:cubicBezTo>
                <a:lnTo>
                  <a:pt x="94398" y="0"/>
                </a:lnTo>
                <a:lnTo>
                  <a:pt x="0" y="840"/>
                </a:lnTo>
                <a:cubicBezTo>
                  <a:pt x="103" y="40560"/>
                  <a:pt x="220" y="80280"/>
                  <a:pt x="324" y="120000"/>
                </a:cubicBezTo>
                <a:lnTo>
                  <a:pt x="94398" y="119592"/>
                </a:lnTo>
                <a:lnTo>
                  <a:pt x="101250" y="119592"/>
                </a:lnTo>
                <a:cubicBezTo>
                  <a:pt x="101613" y="119592"/>
                  <a:pt x="101976" y="118464"/>
                  <a:pt x="102326" y="118464"/>
                </a:cubicBezTo>
                <a:cubicBezTo>
                  <a:pt x="102326" y="117336"/>
                  <a:pt x="102703" y="117336"/>
                  <a:pt x="102703" y="117336"/>
                </a:cubicBezTo>
                <a:lnTo>
                  <a:pt x="120000" y="63180"/>
                </a:lnTo>
                <a:cubicBezTo>
                  <a:pt x="120713" y="60924"/>
                  <a:pt x="120713" y="58668"/>
                  <a:pt x="120000" y="56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500" b="0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500" b="0" i="0" u="none" strike="noStrike" cap="non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" y="171450"/>
            <a:ext cx="2138636" cy="4978970"/>
            <a:chOff x="2487613" y="285750"/>
            <a:chExt cx="2428874" cy="5654675"/>
          </a:xfrm>
        </p:grpSpPr>
        <p:sp>
          <p:nvSpPr>
            <p:cNvPr id="7" name="Shape 7"/>
            <p:cNvSpPr/>
            <p:nvPr/>
          </p:nvSpPr>
          <p:spPr>
            <a:xfrm>
              <a:off x="2487613" y="2284413"/>
              <a:ext cx="85724" cy="533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9090" y="103235"/>
                    <a:pt x="103636" y="87352"/>
                    <a:pt x="92727" y="70588"/>
                  </a:cubicBezTo>
                  <a:cubicBezTo>
                    <a:pt x="60000" y="47647"/>
                    <a:pt x="32727" y="23823"/>
                    <a:pt x="0" y="0"/>
                  </a:cubicBezTo>
                  <a:cubicBezTo>
                    <a:pt x="0" y="30882"/>
                    <a:pt x="0" y="30882"/>
                    <a:pt x="0" y="30882"/>
                  </a:cubicBezTo>
                  <a:cubicBezTo>
                    <a:pt x="32727" y="56470"/>
                    <a:pt x="70909" y="82941"/>
                    <a:pt x="109090" y="109411"/>
                  </a:cubicBezTo>
                  <a:cubicBezTo>
                    <a:pt x="109090" y="112941"/>
                    <a:pt x="114545" y="116470"/>
                    <a:pt x="120000" y="12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597150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714" y="83333"/>
                  </a:moveTo>
                  <a:cubicBezTo>
                    <a:pt x="88285" y="95714"/>
                    <a:pt x="102857" y="107857"/>
                    <a:pt x="119142" y="120000"/>
                  </a:cubicBezTo>
                  <a:cubicBezTo>
                    <a:pt x="119142" y="117857"/>
                    <a:pt x="119142" y="115952"/>
                    <a:pt x="120000" y="113809"/>
                  </a:cubicBezTo>
                  <a:cubicBezTo>
                    <a:pt x="106285" y="103571"/>
                    <a:pt x="93428" y="93095"/>
                    <a:pt x="81428" y="82619"/>
                  </a:cubicBezTo>
                  <a:cubicBezTo>
                    <a:pt x="49714" y="55476"/>
                    <a:pt x="23142" y="27857"/>
                    <a:pt x="0" y="0"/>
                  </a:cubicBezTo>
                  <a:cubicBezTo>
                    <a:pt x="1714" y="4761"/>
                    <a:pt x="3428" y="9761"/>
                    <a:pt x="5142" y="14523"/>
                  </a:cubicBezTo>
                  <a:cubicBezTo>
                    <a:pt x="25714" y="37619"/>
                    <a:pt x="48000" y="60714"/>
                    <a:pt x="73714" y="83333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3175000" y="4730750"/>
              <a:ext cx="519112" cy="12096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72" y="8571"/>
                  </a:moveTo>
                  <a:cubicBezTo>
                    <a:pt x="4545" y="5844"/>
                    <a:pt x="1818" y="3116"/>
                    <a:pt x="0" y="0"/>
                  </a:cubicBezTo>
                  <a:cubicBezTo>
                    <a:pt x="0" y="3896"/>
                    <a:pt x="0" y="7402"/>
                    <a:pt x="0" y="11298"/>
                  </a:cubicBezTo>
                  <a:cubicBezTo>
                    <a:pt x="19090" y="33116"/>
                    <a:pt x="40000" y="54545"/>
                    <a:pt x="61818" y="75584"/>
                  </a:cubicBezTo>
                  <a:cubicBezTo>
                    <a:pt x="77272" y="90389"/>
                    <a:pt x="94545" y="105194"/>
                    <a:pt x="11181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2727" y="104805"/>
                    <a:pt x="85454" y="89610"/>
                    <a:pt x="70000" y="74025"/>
                  </a:cubicBezTo>
                  <a:cubicBezTo>
                    <a:pt x="47272" y="52597"/>
                    <a:pt x="26363" y="30779"/>
                    <a:pt x="7272" y="8571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3305176" y="5630862"/>
              <a:ext cx="146050" cy="3095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81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7837" y="80506"/>
                    <a:pt x="38918" y="41012"/>
                    <a:pt x="0" y="0"/>
                  </a:cubicBezTo>
                  <a:cubicBezTo>
                    <a:pt x="25945" y="41012"/>
                    <a:pt x="55135" y="80506"/>
                    <a:pt x="90810" y="12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573338" y="2817813"/>
              <a:ext cx="700087" cy="28352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213" y="109695"/>
                  </a:moveTo>
                  <a:cubicBezTo>
                    <a:pt x="97752" y="102714"/>
                    <a:pt x="87640" y="95734"/>
                    <a:pt x="78202" y="88753"/>
                  </a:cubicBezTo>
                  <a:cubicBezTo>
                    <a:pt x="56629" y="72631"/>
                    <a:pt x="39775" y="56011"/>
                    <a:pt x="26966" y="39224"/>
                  </a:cubicBezTo>
                  <a:cubicBezTo>
                    <a:pt x="19550" y="29085"/>
                    <a:pt x="13483" y="18781"/>
                    <a:pt x="8089" y="8476"/>
                  </a:cubicBezTo>
                  <a:cubicBezTo>
                    <a:pt x="5393" y="5650"/>
                    <a:pt x="2696" y="2825"/>
                    <a:pt x="0" y="0"/>
                  </a:cubicBezTo>
                  <a:cubicBezTo>
                    <a:pt x="5393" y="13130"/>
                    <a:pt x="12808" y="26426"/>
                    <a:pt x="22247" y="39390"/>
                  </a:cubicBezTo>
                  <a:cubicBezTo>
                    <a:pt x="34382" y="56343"/>
                    <a:pt x="51235" y="72963"/>
                    <a:pt x="72134" y="89252"/>
                  </a:cubicBezTo>
                  <a:cubicBezTo>
                    <a:pt x="82921" y="97396"/>
                    <a:pt x="95056" y="105373"/>
                    <a:pt x="107865" y="113185"/>
                  </a:cubicBezTo>
                  <a:cubicBezTo>
                    <a:pt x="111910" y="115512"/>
                    <a:pt x="115955" y="117673"/>
                    <a:pt x="120000" y="120000"/>
                  </a:cubicBezTo>
                  <a:cubicBezTo>
                    <a:pt x="118651" y="119168"/>
                    <a:pt x="117977" y="118504"/>
                    <a:pt x="117303" y="117673"/>
                  </a:cubicBezTo>
                  <a:cubicBezTo>
                    <a:pt x="113932" y="115013"/>
                    <a:pt x="111235" y="112354"/>
                    <a:pt x="109213" y="109695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506663" y="285750"/>
              <a:ext cx="90487" cy="24939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91" y="109039"/>
                  </a:moveTo>
                  <a:cubicBezTo>
                    <a:pt x="62608" y="109795"/>
                    <a:pt x="62608" y="110551"/>
                    <a:pt x="62608" y="111307"/>
                  </a:cubicBezTo>
                  <a:cubicBezTo>
                    <a:pt x="78260" y="113952"/>
                    <a:pt x="99130" y="116598"/>
                    <a:pt x="114782" y="119433"/>
                  </a:cubicBezTo>
                  <a:cubicBezTo>
                    <a:pt x="114782" y="119622"/>
                    <a:pt x="114782" y="119811"/>
                    <a:pt x="120000" y="120000"/>
                  </a:cubicBezTo>
                  <a:cubicBezTo>
                    <a:pt x="109565" y="116220"/>
                    <a:pt x="99130" y="112629"/>
                    <a:pt x="88695" y="108850"/>
                  </a:cubicBezTo>
                  <a:cubicBezTo>
                    <a:pt x="46956" y="89574"/>
                    <a:pt x="26086" y="70299"/>
                    <a:pt x="26086" y="50834"/>
                  </a:cubicBezTo>
                  <a:cubicBezTo>
                    <a:pt x="31304" y="33826"/>
                    <a:pt x="46956" y="17007"/>
                    <a:pt x="78260" y="0"/>
                  </a:cubicBezTo>
                  <a:cubicBezTo>
                    <a:pt x="62608" y="0"/>
                    <a:pt x="62608" y="0"/>
                    <a:pt x="62608" y="0"/>
                  </a:cubicBezTo>
                  <a:cubicBezTo>
                    <a:pt x="26086" y="16818"/>
                    <a:pt x="10434" y="33826"/>
                    <a:pt x="5217" y="50834"/>
                  </a:cubicBezTo>
                  <a:cubicBezTo>
                    <a:pt x="0" y="70299"/>
                    <a:pt x="15652" y="89574"/>
                    <a:pt x="57391" y="10903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554288" y="2598738"/>
              <a:ext cx="66674" cy="4206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4117" y="21308"/>
                    <a:pt x="21176" y="41495"/>
                    <a:pt x="35294" y="62803"/>
                  </a:cubicBezTo>
                  <a:cubicBezTo>
                    <a:pt x="63529" y="81869"/>
                    <a:pt x="91764" y="100934"/>
                    <a:pt x="120000" y="120000"/>
                  </a:cubicBezTo>
                  <a:cubicBezTo>
                    <a:pt x="105882" y="97570"/>
                    <a:pt x="91764" y="74018"/>
                    <a:pt x="77647" y="51588"/>
                  </a:cubicBezTo>
                  <a:cubicBezTo>
                    <a:pt x="70588" y="50467"/>
                    <a:pt x="70588" y="49345"/>
                    <a:pt x="70588" y="48224"/>
                  </a:cubicBezTo>
                  <a:cubicBezTo>
                    <a:pt x="49411" y="31401"/>
                    <a:pt x="21176" y="15700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143250" y="4757737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6756"/>
                    <a:pt x="5853" y="33513"/>
                    <a:pt x="14634" y="50270"/>
                  </a:cubicBezTo>
                  <a:cubicBezTo>
                    <a:pt x="23414" y="63243"/>
                    <a:pt x="35121" y="76756"/>
                    <a:pt x="49756" y="89729"/>
                  </a:cubicBezTo>
                  <a:cubicBezTo>
                    <a:pt x="55609" y="92972"/>
                    <a:pt x="64390" y="96216"/>
                    <a:pt x="70243" y="99459"/>
                  </a:cubicBezTo>
                  <a:cubicBezTo>
                    <a:pt x="87804" y="106486"/>
                    <a:pt x="102439" y="112972"/>
                    <a:pt x="120000" y="120000"/>
                  </a:cubicBezTo>
                  <a:cubicBezTo>
                    <a:pt x="117073" y="118378"/>
                    <a:pt x="114146" y="116216"/>
                    <a:pt x="111219" y="114594"/>
                  </a:cubicBezTo>
                  <a:cubicBezTo>
                    <a:pt x="76097" y="92972"/>
                    <a:pt x="52682" y="71351"/>
                    <a:pt x="38048" y="49729"/>
                  </a:cubicBezTo>
                  <a:cubicBezTo>
                    <a:pt x="32195" y="36756"/>
                    <a:pt x="26341" y="24324"/>
                    <a:pt x="23414" y="11891"/>
                  </a:cubicBezTo>
                  <a:cubicBezTo>
                    <a:pt x="23414" y="11351"/>
                    <a:pt x="20487" y="10810"/>
                    <a:pt x="20487" y="9729"/>
                  </a:cubicBezTo>
                  <a:cubicBezTo>
                    <a:pt x="14634" y="6486"/>
                    <a:pt x="5853" y="3243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148013" y="1282700"/>
              <a:ext cx="1768474" cy="3448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66" y="116719"/>
                  </a:moveTo>
                  <a:cubicBezTo>
                    <a:pt x="2666" y="105512"/>
                    <a:pt x="6933" y="94441"/>
                    <a:pt x="13333" y="83781"/>
                  </a:cubicBezTo>
                  <a:cubicBezTo>
                    <a:pt x="20000" y="73120"/>
                    <a:pt x="29066" y="62870"/>
                    <a:pt x="39733" y="53029"/>
                  </a:cubicBezTo>
                  <a:cubicBezTo>
                    <a:pt x="50400" y="43189"/>
                    <a:pt x="62666" y="33895"/>
                    <a:pt x="76000" y="25011"/>
                  </a:cubicBezTo>
                  <a:cubicBezTo>
                    <a:pt x="82666" y="20637"/>
                    <a:pt x="89866" y="16264"/>
                    <a:pt x="97066" y="12164"/>
                  </a:cubicBezTo>
                  <a:cubicBezTo>
                    <a:pt x="100800" y="10113"/>
                    <a:pt x="104533" y="7927"/>
                    <a:pt x="108266" y="6013"/>
                  </a:cubicBezTo>
                  <a:cubicBezTo>
                    <a:pt x="112266" y="3963"/>
                    <a:pt x="116000" y="2050"/>
                    <a:pt x="120000" y="136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15733" y="1913"/>
                    <a:pt x="112000" y="3826"/>
                    <a:pt x="108000" y="5876"/>
                  </a:cubicBezTo>
                  <a:cubicBezTo>
                    <a:pt x="104266" y="7790"/>
                    <a:pt x="100533" y="9840"/>
                    <a:pt x="96800" y="12027"/>
                  </a:cubicBezTo>
                  <a:cubicBezTo>
                    <a:pt x="89333" y="16127"/>
                    <a:pt x="82133" y="20364"/>
                    <a:pt x="75466" y="24738"/>
                  </a:cubicBezTo>
                  <a:cubicBezTo>
                    <a:pt x="61866" y="33621"/>
                    <a:pt x="49333" y="42915"/>
                    <a:pt x="38666" y="52756"/>
                  </a:cubicBezTo>
                  <a:cubicBezTo>
                    <a:pt x="27733" y="62460"/>
                    <a:pt x="18666" y="72847"/>
                    <a:pt x="12000" y="83507"/>
                  </a:cubicBezTo>
                  <a:cubicBezTo>
                    <a:pt x="5066" y="94305"/>
                    <a:pt x="800" y="105375"/>
                    <a:pt x="0" y="116719"/>
                  </a:cubicBezTo>
                  <a:cubicBezTo>
                    <a:pt x="0" y="116993"/>
                    <a:pt x="0" y="117129"/>
                    <a:pt x="0" y="117403"/>
                  </a:cubicBezTo>
                  <a:cubicBezTo>
                    <a:pt x="533" y="118223"/>
                    <a:pt x="1066" y="119179"/>
                    <a:pt x="1866" y="120000"/>
                  </a:cubicBezTo>
                  <a:cubicBezTo>
                    <a:pt x="1866" y="118906"/>
                    <a:pt x="1866" y="117813"/>
                    <a:pt x="1866" y="11671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3273425" y="5653087"/>
              <a:ext cx="138112" cy="287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24000" y="39452"/>
                    <a:pt x="54857" y="80547"/>
                    <a:pt x="89142" y="119999"/>
                  </a:cubicBezTo>
                  <a:cubicBezTo>
                    <a:pt x="120000" y="119999"/>
                    <a:pt x="120000" y="119999"/>
                    <a:pt x="120000" y="119999"/>
                  </a:cubicBezTo>
                  <a:cubicBezTo>
                    <a:pt x="78857" y="80547"/>
                    <a:pt x="37714" y="39452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3143250" y="4656137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10000"/>
                  </a:moveTo>
                  <a:cubicBezTo>
                    <a:pt x="105000" y="115000"/>
                    <a:pt x="120000" y="117500"/>
                    <a:pt x="120000" y="120000"/>
                  </a:cubicBezTo>
                  <a:cubicBezTo>
                    <a:pt x="120000" y="95000"/>
                    <a:pt x="120000" y="72500"/>
                    <a:pt x="120000" y="47500"/>
                  </a:cubicBezTo>
                  <a:cubicBezTo>
                    <a:pt x="75000" y="32500"/>
                    <a:pt x="45000" y="15000"/>
                    <a:pt x="15000" y="0"/>
                  </a:cubicBezTo>
                  <a:cubicBezTo>
                    <a:pt x="0" y="22500"/>
                    <a:pt x="0" y="42500"/>
                    <a:pt x="0" y="65000"/>
                  </a:cubicBezTo>
                  <a:cubicBezTo>
                    <a:pt x="30000" y="80000"/>
                    <a:pt x="75000" y="95000"/>
                    <a:pt x="105000" y="110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3211513" y="5410200"/>
              <a:ext cx="203199" cy="5302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153" y="16000"/>
                  </a:moveTo>
                  <a:cubicBezTo>
                    <a:pt x="11538" y="10666"/>
                    <a:pt x="4615" y="5333"/>
                    <a:pt x="0" y="0"/>
                  </a:cubicBezTo>
                  <a:cubicBezTo>
                    <a:pt x="6923" y="14222"/>
                    <a:pt x="16153" y="28444"/>
                    <a:pt x="27692" y="42666"/>
                  </a:cubicBezTo>
                  <a:cubicBezTo>
                    <a:pt x="30000" y="47111"/>
                    <a:pt x="32307" y="50666"/>
                    <a:pt x="36923" y="55111"/>
                  </a:cubicBezTo>
                  <a:cubicBezTo>
                    <a:pt x="62307" y="76444"/>
                    <a:pt x="90000" y="98666"/>
                    <a:pt x="117692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4615" y="96888"/>
                    <a:pt x="73846" y="73777"/>
                    <a:pt x="55384" y="49777"/>
                  </a:cubicBezTo>
                  <a:cubicBezTo>
                    <a:pt x="41538" y="38222"/>
                    <a:pt x="30000" y="27555"/>
                    <a:pt x="16153" y="1600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" name="Shape 19"/>
          <p:cNvGrpSpPr/>
          <p:nvPr/>
        </p:nvGrpSpPr>
        <p:grpSpPr>
          <a:xfrm>
            <a:off x="20416" y="-589"/>
            <a:ext cx="1767506" cy="5140528"/>
            <a:chOff x="6627813" y="194832"/>
            <a:chExt cx="1952625" cy="5678917"/>
          </a:xfrm>
        </p:grpSpPr>
        <p:sp>
          <p:nvSpPr>
            <p:cNvPr id="20" name="Shape 20"/>
            <p:cNvSpPr/>
            <p:nvPr/>
          </p:nvSpPr>
          <p:spPr>
            <a:xfrm>
              <a:off x="6627813" y="194832"/>
              <a:ext cx="409575" cy="36464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55" y="27391"/>
                  </a:moveTo>
                  <a:cubicBezTo>
                    <a:pt x="12815" y="37565"/>
                    <a:pt x="19805" y="47869"/>
                    <a:pt x="30291" y="58043"/>
                  </a:cubicBezTo>
                  <a:cubicBezTo>
                    <a:pt x="39611" y="68217"/>
                    <a:pt x="51262" y="78391"/>
                    <a:pt x="66407" y="88565"/>
                  </a:cubicBezTo>
                  <a:cubicBezTo>
                    <a:pt x="80388" y="98739"/>
                    <a:pt x="97864" y="108782"/>
                    <a:pt x="117669" y="118826"/>
                  </a:cubicBezTo>
                  <a:cubicBezTo>
                    <a:pt x="118834" y="119217"/>
                    <a:pt x="120000" y="119608"/>
                    <a:pt x="120000" y="120000"/>
                  </a:cubicBezTo>
                  <a:cubicBezTo>
                    <a:pt x="118834" y="118043"/>
                    <a:pt x="116504" y="115956"/>
                    <a:pt x="115339" y="114000"/>
                  </a:cubicBezTo>
                  <a:cubicBezTo>
                    <a:pt x="115339" y="113608"/>
                    <a:pt x="115339" y="113217"/>
                    <a:pt x="115339" y="112956"/>
                  </a:cubicBezTo>
                  <a:cubicBezTo>
                    <a:pt x="99029" y="104739"/>
                    <a:pt x="85048" y="96652"/>
                    <a:pt x="73398" y="88434"/>
                  </a:cubicBezTo>
                  <a:cubicBezTo>
                    <a:pt x="58252" y="78260"/>
                    <a:pt x="45436" y="68217"/>
                    <a:pt x="34951" y="57913"/>
                  </a:cubicBezTo>
                  <a:cubicBezTo>
                    <a:pt x="24466" y="47739"/>
                    <a:pt x="16310" y="37565"/>
                    <a:pt x="10485" y="27260"/>
                  </a:cubicBezTo>
                  <a:cubicBezTo>
                    <a:pt x="8155" y="22173"/>
                    <a:pt x="5825" y="17086"/>
                    <a:pt x="3495" y="12000"/>
                  </a:cubicBezTo>
                  <a:cubicBezTo>
                    <a:pt x="2330" y="7956"/>
                    <a:pt x="1165" y="4043"/>
                    <a:pt x="11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43"/>
                    <a:pt x="1165" y="7956"/>
                    <a:pt x="1165" y="12000"/>
                  </a:cubicBezTo>
                  <a:cubicBezTo>
                    <a:pt x="3495" y="17086"/>
                    <a:pt x="4660" y="22173"/>
                    <a:pt x="8155" y="27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7061200" y="3771900"/>
              <a:ext cx="350837" cy="13096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272" y="83272"/>
                  </a:moveTo>
                  <a:cubicBezTo>
                    <a:pt x="87272" y="95636"/>
                    <a:pt x="102272" y="108000"/>
                    <a:pt x="120000" y="120000"/>
                  </a:cubicBezTo>
                  <a:cubicBezTo>
                    <a:pt x="120000" y="117454"/>
                    <a:pt x="120000" y="114545"/>
                    <a:pt x="120000" y="112000"/>
                  </a:cubicBezTo>
                  <a:cubicBezTo>
                    <a:pt x="120000" y="111636"/>
                    <a:pt x="120000" y="110909"/>
                    <a:pt x="120000" y="110545"/>
                  </a:cubicBezTo>
                  <a:cubicBezTo>
                    <a:pt x="107727" y="101090"/>
                    <a:pt x="95454" y="91636"/>
                    <a:pt x="84545" y="82181"/>
                  </a:cubicBezTo>
                  <a:cubicBezTo>
                    <a:pt x="51818" y="55272"/>
                    <a:pt x="23181" y="27636"/>
                    <a:pt x="0" y="0"/>
                  </a:cubicBezTo>
                  <a:cubicBezTo>
                    <a:pt x="2727" y="7636"/>
                    <a:pt x="5454" y="15272"/>
                    <a:pt x="9545" y="22909"/>
                  </a:cubicBezTo>
                  <a:cubicBezTo>
                    <a:pt x="28636" y="43272"/>
                    <a:pt x="49090" y="63272"/>
                    <a:pt x="72272" y="83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7439025" y="5053012"/>
              <a:ext cx="357188" cy="820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" y="8695"/>
                  </a:moveTo>
                  <a:cubicBezTo>
                    <a:pt x="5333" y="5797"/>
                    <a:pt x="2666" y="2898"/>
                    <a:pt x="0" y="0"/>
                  </a:cubicBezTo>
                  <a:cubicBezTo>
                    <a:pt x="0" y="5217"/>
                    <a:pt x="0" y="11014"/>
                    <a:pt x="1333" y="16811"/>
                  </a:cubicBezTo>
                  <a:cubicBezTo>
                    <a:pt x="18666" y="35942"/>
                    <a:pt x="36000" y="55072"/>
                    <a:pt x="56000" y="73623"/>
                  </a:cubicBezTo>
                  <a:cubicBezTo>
                    <a:pt x="72000" y="89275"/>
                    <a:pt x="89333" y="104927"/>
                    <a:pt x="106666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1333" y="104347"/>
                    <a:pt x="84000" y="88115"/>
                    <a:pt x="66666" y="71304"/>
                  </a:cubicBezTo>
                  <a:cubicBezTo>
                    <a:pt x="45333" y="51014"/>
                    <a:pt x="26666" y="29565"/>
                    <a:pt x="8000" y="86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7037388" y="3811587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91" y="105096"/>
                  </a:moveTo>
                  <a:cubicBezTo>
                    <a:pt x="97043" y="99700"/>
                    <a:pt x="88695" y="94047"/>
                    <a:pt x="81391" y="88394"/>
                  </a:cubicBezTo>
                  <a:cubicBezTo>
                    <a:pt x="59478" y="72205"/>
                    <a:pt x="42782" y="55503"/>
                    <a:pt x="30260" y="38800"/>
                  </a:cubicBezTo>
                  <a:cubicBezTo>
                    <a:pt x="22956" y="30578"/>
                    <a:pt x="17739" y="22098"/>
                    <a:pt x="13565" y="13618"/>
                  </a:cubicBezTo>
                  <a:cubicBezTo>
                    <a:pt x="9391" y="8993"/>
                    <a:pt x="4173" y="4625"/>
                    <a:pt x="0" y="0"/>
                  </a:cubicBezTo>
                  <a:cubicBezTo>
                    <a:pt x="5217" y="13104"/>
                    <a:pt x="12521" y="26209"/>
                    <a:pt x="21913" y="39057"/>
                  </a:cubicBezTo>
                  <a:cubicBezTo>
                    <a:pt x="34434" y="56017"/>
                    <a:pt x="51130" y="72719"/>
                    <a:pt x="72000" y="89164"/>
                  </a:cubicBezTo>
                  <a:cubicBezTo>
                    <a:pt x="82434" y="97130"/>
                    <a:pt x="93913" y="105353"/>
                    <a:pt x="107478" y="113319"/>
                  </a:cubicBezTo>
                  <a:cubicBezTo>
                    <a:pt x="111652" y="115374"/>
                    <a:pt x="115826" y="117687"/>
                    <a:pt x="120000" y="119999"/>
                  </a:cubicBezTo>
                  <a:cubicBezTo>
                    <a:pt x="118956" y="119229"/>
                    <a:pt x="117913" y="118458"/>
                    <a:pt x="116869" y="117687"/>
                  </a:cubicBezTo>
                  <a:cubicBezTo>
                    <a:pt x="112695" y="113576"/>
                    <a:pt x="108521" y="109207"/>
                    <a:pt x="105391" y="105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992938" y="1263650"/>
              <a:ext cx="144462" cy="25082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666" y="120000"/>
                  </a:moveTo>
                  <a:cubicBezTo>
                    <a:pt x="50000" y="117725"/>
                    <a:pt x="46666" y="115450"/>
                    <a:pt x="43333" y="113175"/>
                  </a:cubicBezTo>
                  <a:cubicBezTo>
                    <a:pt x="26666" y="100473"/>
                    <a:pt x="16666" y="87962"/>
                    <a:pt x="16666" y="75450"/>
                  </a:cubicBezTo>
                  <a:cubicBezTo>
                    <a:pt x="16666" y="62748"/>
                    <a:pt x="26666" y="50236"/>
                    <a:pt x="43333" y="37535"/>
                  </a:cubicBezTo>
                  <a:cubicBezTo>
                    <a:pt x="50000" y="31279"/>
                    <a:pt x="60000" y="25023"/>
                    <a:pt x="73333" y="18767"/>
                  </a:cubicBezTo>
                  <a:cubicBezTo>
                    <a:pt x="86666" y="12511"/>
                    <a:pt x="100000" y="6255"/>
                    <a:pt x="120000" y="0"/>
                  </a:cubicBezTo>
                  <a:cubicBezTo>
                    <a:pt x="116666" y="0"/>
                    <a:pt x="116666" y="0"/>
                    <a:pt x="116666" y="0"/>
                  </a:cubicBezTo>
                  <a:cubicBezTo>
                    <a:pt x="96666" y="6255"/>
                    <a:pt x="80000" y="12511"/>
                    <a:pt x="66666" y="18767"/>
                  </a:cubicBezTo>
                  <a:cubicBezTo>
                    <a:pt x="53333" y="25023"/>
                    <a:pt x="43333" y="31279"/>
                    <a:pt x="33333" y="37535"/>
                  </a:cubicBezTo>
                  <a:cubicBezTo>
                    <a:pt x="13333" y="50047"/>
                    <a:pt x="3333" y="62748"/>
                    <a:pt x="3333" y="75450"/>
                  </a:cubicBezTo>
                  <a:cubicBezTo>
                    <a:pt x="0" y="87393"/>
                    <a:pt x="6666" y="99526"/>
                    <a:pt x="23333" y="111658"/>
                  </a:cubicBezTo>
                  <a:cubicBezTo>
                    <a:pt x="33333" y="114312"/>
                    <a:pt x="43333" y="117156"/>
                    <a:pt x="53333" y="119810"/>
                  </a:cubicBezTo>
                  <a:cubicBezTo>
                    <a:pt x="53333" y="119810"/>
                    <a:pt x="56666" y="120000"/>
                    <a:pt x="56666" y="12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7526338" y="5640387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285" y="120000"/>
                  </a:moveTo>
                  <a:cubicBezTo>
                    <a:pt x="119999" y="120000"/>
                    <a:pt x="119999" y="120000"/>
                    <a:pt x="119999" y="120000"/>
                  </a:cubicBezTo>
                  <a:cubicBezTo>
                    <a:pt x="77142" y="81355"/>
                    <a:pt x="38571" y="40677"/>
                    <a:pt x="0" y="0"/>
                  </a:cubicBezTo>
                  <a:cubicBezTo>
                    <a:pt x="25714" y="40677"/>
                    <a:pt x="55714" y="81355"/>
                    <a:pt x="94285" y="12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7021513" y="3598862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235" y="60560"/>
                  </a:moveTo>
                  <a:cubicBezTo>
                    <a:pt x="56470" y="80747"/>
                    <a:pt x="91764" y="99813"/>
                    <a:pt x="120000" y="120000"/>
                  </a:cubicBezTo>
                  <a:cubicBezTo>
                    <a:pt x="98823" y="96448"/>
                    <a:pt x="84705" y="72897"/>
                    <a:pt x="70588" y="49345"/>
                  </a:cubicBezTo>
                  <a:cubicBezTo>
                    <a:pt x="70588" y="49345"/>
                    <a:pt x="63529" y="48224"/>
                    <a:pt x="63529" y="48224"/>
                  </a:cubicBezTo>
                  <a:cubicBezTo>
                    <a:pt x="42352" y="32523"/>
                    <a:pt x="21176" y="15700"/>
                    <a:pt x="0" y="0"/>
                  </a:cubicBezTo>
                  <a:cubicBezTo>
                    <a:pt x="0" y="2242"/>
                    <a:pt x="0" y="5607"/>
                    <a:pt x="0" y="8971"/>
                  </a:cubicBezTo>
                  <a:cubicBezTo>
                    <a:pt x="7058" y="25794"/>
                    <a:pt x="21176" y="43738"/>
                    <a:pt x="28235" y="6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65" y="116830"/>
                  </a:moveTo>
                  <a:cubicBezTo>
                    <a:pt x="3673" y="105845"/>
                    <a:pt x="7755" y="94647"/>
                    <a:pt x="14285" y="83873"/>
                  </a:cubicBezTo>
                  <a:cubicBezTo>
                    <a:pt x="20816" y="73309"/>
                    <a:pt x="29795" y="62957"/>
                    <a:pt x="40408" y="53239"/>
                  </a:cubicBezTo>
                  <a:cubicBezTo>
                    <a:pt x="50612" y="43309"/>
                    <a:pt x="62857" y="34014"/>
                    <a:pt x="76326" y="25140"/>
                  </a:cubicBezTo>
                  <a:cubicBezTo>
                    <a:pt x="82857" y="20704"/>
                    <a:pt x="89795" y="16267"/>
                    <a:pt x="97142" y="12253"/>
                  </a:cubicBezTo>
                  <a:cubicBezTo>
                    <a:pt x="100816" y="10140"/>
                    <a:pt x="104489" y="8028"/>
                    <a:pt x="108163" y="5915"/>
                  </a:cubicBezTo>
                  <a:cubicBezTo>
                    <a:pt x="111836" y="4014"/>
                    <a:pt x="115918" y="1901"/>
                    <a:pt x="120000" y="0"/>
                  </a:cubicBezTo>
                  <a:cubicBezTo>
                    <a:pt x="119591" y="0"/>
                    <a:pt x="119591" y="0"/>
                    <a:pt x="119591" y="0"/>
                  </a:cubicBezTo>
                  <a:cubicBezTo>
                    <a:pt x="115510" y="1901"/>
                    <a:pt x="111428" y="3802"/>
                    <a:pt x="107755" y="5704"/>
                  </a:cubicBezTo>
                  <a:cubicBezTo>
                    <a:pt x="104081" y="7816"/>
                    <a:pt x="100408" y="9929"/>
                    <a:pt x="96734" y="11830"/>
                  </a:cubicBezTo>
                  <a:cubicBezTo>
                    <a:pt x="88979" y="16056"/>
                    <a:pt x="82040" y="20281"/>
                    <a:pt x="75510" y="24718"/>
                  </a:cubicBezTo>
                  <a:cubicBezTo>
                    <a:pt x="61632" y="33591"/>
                    <a:pt x="49387" y="42887"/>
                    <a:pt x="38775" y="52605"/>
                  </a:cubicBezTo>
                  <a:cubicBezTo>
                    <a:pt x="27755" y="62535"/>
                    <a:pt x="18775" y="72887"/>
                    <a:pt x="12244" y="83661"/>
                  </a:cubicBezTo>
                  <a:cubicBezTo>
                    <a:pt x="5306" y="94014"/>
                    <a:pt x="1224" y="105000"/>
                    <a:pt x="0" y="115985"/>
                  </a:cubicBezTo>
                  <a:cubicBezTo>
                    <a:pt x="1224" y="117253"/>
                    <a:pt x="2040" y="118521"/>
                    <a:pt x="2857" y="120000"/>
                  </a:cubicBezTo>
                  <a:cubicBezTo>
                    <a:pt x="2857" y="118943"/>
                    <a:pt x="2857" y="117887"/>
                    <a:pt x="3265" y="1168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494588" y="5664200"/>
              <a:ext cx="100013" cy="2095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24000" y="40754"/>
                    <a:pt x="57600" y="81509"/>
                    <a:pt x="912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76800" y="81509"/>
                    <a:pt x="38400" y="4075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412038" y="5081587"/>
              <a:ext cx="114300" cy="558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25531"/>
                    <a:pt x="8275" y="51063"/>
                    <a:pt x="28965" y="75744"/>
                  </a:cubicBezTo>
                  <a:cubicBezTo>
                    <a:pt x="45517" y="83404"/>
                    <a:pt x="57931" y="91914"/>
                    <a:pt x="74482" y="99574"/>
                  </a:cubicBezTo>
                  <a:cubicBezTo>
                    <a:pt x="91034" y="106382"/>
                    <a:pt x="103448" y="113191"/>
                    <a:pt x="120000" y="120000"/>
                  </a:cubicBezTo>
                  <a:cubicBezTo>
                    <a:pt x="115862" y="118297"/>
                    <a:pt x="115862" y="116595"/>
                    <a:pt x="111724" y="114893"/>
                  </a:cubicBezTo>
                  <a:cubicBezTo>
                    <a:pt x="66206" y="83404"/>
                    <a:pt x="41379" y="51063"/>
                    <a:pt x="33103" y="18723"/>
                  </a:cubicBezTo>
                  <a:cubicBezTo>
                    <a:pt x="28965" y="15319"/>
                    <a:pt x="20689" y="12765"/>
                    <a:pt x="16551" y="9361"/>
                  </a:cubicBezTo>
                  <a:cubicBezTo>
                    <a:pt x="8275" y="5957"/>
                    <a:pt x="4137" y="25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5000"/>
                  </a:moveTo>
                  <a:cubicBezTo>
                    <a:pt x="15000" y="72500"/>
                    <a:pt x="30000" y="82500"/>
                    <a:pt x="60000" y="92500"/>
                  </a:cubicBezTo>
                  <a:cubicBezTo>
                    <a:pt x="75000" y="102500"/>
                    <a:pt x="105000" y="110000"/>
                    <a:pt x="120000" y="120000"/>
                  </a:cubicBezTo>
                  <a:cubicBezTo>
                    <a:pt x="105000" y="95000"/>
                    <a:pt x="105000" y="70000"/>
                    <a:pt x="105000" y="47500"/>
                  </a:cubicBezTo>
                  <a:cubicBezTo>
                    <a:pt x="75000" y="30000"/>
                    <a:pt x="45000" y="15000"/>
                    <a:pt x="0" y="0"/>
                  </a:cubicBezTo>
                  <a:cubicBezTo>
                    <a:pt x="0" y="2500"/>
                    <a:pt x="0" y="7500"/>
                    <a:pt x="0" y="10000"/>
                  </a:cubicBezTo>
                  <a:cubicBezTo>
                    <a:pt x="0" y="27500"/>
                    <a:pt x="0" y="47500"/>
                    <a:pt x="0" y="65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439025" y="5434012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30270"/>
                  </a:moveTo>
                  <a:cubicBezTo>
                    <a:pt x="19090" y="20540"/>
                    <a:pt x="10909" y="9729"/>
                    <a:pt x="0" y="0"/>
                  </a:cubicBezTo>
                  <a:cubicBezTo>
                    <a:pt x="8181" y="17297"/>
                    <a:pt x="19090" y="35675"/>
                    <a:pt x="30000" y="52972"/>
                  </a:cubicBezTo>
                  <a:cubicBezTo>
                    <a:pt x="32727" y="56216"/>
                    <a:pt x="35454" y="59459"/>
                    <a:pt x="38181" y="62702"/>
                  </a:cubicBezTo>
                  <a:cubicBezTo>
                    <a:pt x="60000" y="82162"/>
                    <a:pt x="81818" y="101621"/>
                    <a:pt x="106363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95454" y="99459"/>
                    <a:pt x="76363" y="77837"/>
                    <a:pt x="60000" y="56216"/>
                  </a:cubicBezTo>
                  <a:cubicBezTo>
                    <a:pt x="49090" y="47567"/>
                    <a:pt x="40909" y="38918"/>
                    <a:pt x="30000" y="30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Shape 32"/>
          <p:cNvSpPr/>
          <p:nvPr/>
        </p:nvSpPr>
        <p:spPr>
          <a:xfrm>
            <a:off x="0" y="0"/>
            <a:ext cx="137159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944693" y="468081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262626"/>
              </a:buClr>
              <a:buFont typeface="Questrial"/>
              <a:buNone/>
              <a:defRPr sz="27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941908" y="1600200"/>
            <a:ext cx="6686549" cy="291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17145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  <a:defRPr sz="13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57213" marR="0" lvl="1" indent="-138112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57250" marR="0" lvl="2" indent="-104775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  <a:defRPr sz="105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0150" marR="0" lvl="3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3050" marR="0" lvl="4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85950" marR="0" lvl="5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28850" marR="0" lvl="6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1750" marR="0" lvl="7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14650" marR="0" lvl="8" indent="-114300" algn="l" rtl="0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  <a:defRPr sz="9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7771210" y="4597828"/>
            <a:ext cx="859712" cy="277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941909" y="4601855"/>
            <a:ext cx="5714998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398860" y="590837"/>
            <a:ext cx="584825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Source Code Pro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000" b="0" i="0" u="none" strike="noStrike" cap="non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ubTitle" idx="1"/>
          </p:nvPr>
        </p:nvSpPr>
        <p:spPr>
          <a:xfrm>
            <a:off x="1356383" y="3388121"/>
            <a:ext cx="7205725" cy="14429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Christopher Delgado			</a:t>
            </a:r>
            <a:r>
              <a:rPr lang="en-US" sz="1800" b="1" i="0" u="none" strike="noStrike" cap="none" dirty="0" smtClean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Electrical Engineering</a:t>
            </a:r>
            <a:endParaRPr lang="en-US" sz="1800" b="1" i="0" u="none" strike="noStrike" cap="none" dirty="0">
              <a:solidFill>
                <a:srgbClr val="211200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Emmanuel Hernandez 			Electrical </a:t>
            </a:r>
            <a:r>
              <a:rPr lang="en-US" sz="1800" b="1" i="0" u="none" strike="noStrike" cap="none" dirty="0" smtClean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Engineering </a:t>
            </a:r>
            <a:endParaRPr lang="en-US" sz="1800" b="1" i="0" u="none" strike="noStrike" cap="none" dirty="0">
              <a:solidFill>
                <a:srgbClr val="211200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Jason </a:t>
            </a:r>
            <a:r>
              <a:rPr lang="en-US" sz="1800" b="1" i="0" u="none" strike="noStrike" cap="none" dirty="0" err="1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Balog</a:t>
            </a:r>
            <a:r>
              <a:rPr lang="en-US" sz="1800" b="1" i="0" u="none" strike="noStrike" cap="none" dirty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				</a:t>
            </a:r>
            <a:r>
              <a:rPr lang="en-US" sz="1800" b="1" i="0" u="none" strike="noStrike" cap="none" dirty="0" smtClean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Electrical Engineering </a:t>
            </a:r>
            <a:endParaRPr lang="en-US" sz="1800" b="1" i="0" u="none" strike="noStrike" cap="none" dirty="0">
              <a:solidFill>
                <a:srgbClr val="211200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Ramon Santana 				</a:t>
            </a:r>
            <a:r>
              <a:rPr lang="en-US" sz="1800" b="1" i="0" u="none" strike="noStrike" cap="none" dirty="0" smtClean="0">
                <a:solidFill>
                  <a:srgbClr val="211200"/>
                </a:solidFill>
                <a:latin typeface="+mj-lt"/>
                <a:ea typeface="Questrial"/>
                <a:cs typeface="Questrial"/>
                <a:sym typeface="Questrial"/>
              </a:rPr>
              <a:t>Electrical Engineering</a:t>
            </a:r>
            <a:endParaRPr lang="en-US" sz="1800" b="1" i="0" u="none" strike="noStrike" cap="none" dirty="0">
              <a:solidFill>
                <a:srgbClr val="211200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702142" y="2803346"/>
            <a:ext cx="2191416" cy="64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3200" b="1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Group</a:t>
            </a:r>
            <a:r>
              <a:rPr lang="en-US" sz="2400" b="1" i="0" u="none" strike="noStrike" cap="none">
                <a:solidFill>
                  <a:srgbClr val="2112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200" b="1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24</a:t>
            </a:r>
            <a:r>
              <a:rPr lang="en-US" sz="2400" b="1" i="0" u="none" strike="noStrike" cap="none">
                <a:solidFill>
                  <a:srgbClr val="2112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75" name="Shape 175"/>
          <p:cNvSpPr/>
          <p:nvPr/>
        </p:nvSpPr>
        <p:spPr>
          <a:xfrm>
            <a:off x="1356383" y="115451"/>
            <a:ext cx="688293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3200" b="1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Sign Language Interpreter Glove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6940" y="700225"/>
            <a:ext cx="5941825" cy="210312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Significant Hardware Decisions - </a:t>
            </a:r>
            <a:r>
              <a:rPr lang="en-US" sz="2000" dirty="0">
                <a:latin typeface="+mj-lt"/>
              </a:rPr>
              <a:t>Charging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700" y="1093848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lvl="0" indent="-257175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b="1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Charger input: </a:t>
            </a:r>
            <a:endParaRPr lang="en-US" b="1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lvl="0">
              <a:buClr>
                <a:schemeClr val="accent1"/>
              </a:buClr>
              <a:buSzPct val="25000"/>
            </a:pPr>
            <a:endParaRPr lang="en-US" b="1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Micro-USB</a:t>
            </a: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Charge current 500mA </a:t>
            </a:r>
          </a:p>
          <a:p>
            <a:pPr marL="342900" lvl="1">
              <a:buClr>
                <a:schemeClr val="accent1"/>
              </a:buClr>
              <a:buSzPct val="25000"/>
            </a:pPr>
            <a:endParaRPr lang="en-US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lvl="0" indent="-257175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b="1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Charger output:</a:t>
            </a:r>
            <a:endParaRPr lang="en-US" b="1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lvl="0">
              <a:buClr>
                <a:schemeClr val="accent1"/>
              </a:buClr>
              <a:buSzPct val="25000"/>
            </a:pPr>
            <a:endParaRPr lang="en-US" b="1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Single-Cell batteries Only</a:t>
            </a: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Lithium-Polymer or </a:t>
            </a: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Lithium-Ion Only</a:t>
            </a:r>
            <a:endParaRPr lang="en-US" dirty="0">
              <a:solidFill>
                <a:srgbClr val="3F3F3F"/>
              </a:solidFill>
              <a:latin typeface="+mj-lt"/>
              <a:ea typeface="Questrial"/>
              <a:cs typeface="Questrial"/>
            </a:endParaRP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Max Voltage: 4.2 </a:t>
            </a: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V</a:t>
            </a:r>
          </a:p>
          <a:p>
            <a:pPr marL="342901" lvl="1">
              <a:buClr>
                <a:schemeClr val="accent1"/>
              </a:buClr>
              <a:buSzPct val="100000"/>
            </a:pPr>
            <a:endParaRPr lang="en-US" b="1" dirty="0" smtClean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indent="-257175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b="1" dirty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Top challenges were</a:t>
            </a:r>
            <a:r>
              <a:rPr lang="en-US" b="1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:</a:t>
            </a:r>
          </a:p>
          <a:p>
            <a:pPr>
              <a:buClr>
                <a:schemeClr val="accent1"/>
              </a:buClr>
              <a:buSzPct val="100000"/>
            </a:pPr>
            <a:endParaRPr lang="en-US" b="1" dirty="0">
              <a:solidFill>
                <a:srgbClr val="3F3F3F"/>
              </a:solidFill>
              <a:latin typeface="+mj-lt"/>
              <a:ea typeface="Questrial"/>
              <a:cs typeface="Questrial"/>
            </a:endParaRPr>
          </a:p>
          <a:p>
            <a:pPr marL="557213" lvl="1" indent="-214312"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Learning </a:t>
            </a:r>
            <a:r>
              <a:rPr lang="en-US" dirty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how to solder small </a:t>
            </a:r>
            <a:r>
              <a:rPr lang="en-US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</a:rPr>
              <a:t>electronics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r="6724"/>
          <a:stretch/>
        </p:blipFill>
        <p:spPr>
          <a:xfrm rot="5400000">
            <a:off x="5217080" y="1300406"/>
            <a:ext cx="3727534" cy="33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Flex Sensors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616063" cy="3762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Flex sensors will be the primary sensors employed in this projects. 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Flex sensors will be used to detect the degree to which each finger is bent on the hand performing the sign language gesture. </a:t>
            </a:r>
            <a:endParaRPr lang="en-US"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1400" dirty="0" smtClean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dirty="0" smtClean="0">
                <a:latin typeface="+mj-lt"/>
              </a:rPr>
              <a:t>Each letter will have a specific configuration based on expected outputs of the five flex sensors.</a:t>
            </a:r>
            <a:endParaRPr lang="en-US"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1400" dirty="0">
              <a:latin typeface="+mj-lt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1383" y="1228675"/>
            <a:ext cx="4010916" cy="333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391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Flex Sensors</a:t>
            </a:r>
          </a:p>
        </p:txBody>
      </p:sp>
      <p:graphicFrame>
        <p:nvGraphicFramePr>
          <p:cNvPr id="6" name="Shape 239"/>
          <p:cNvGraphicFramePr/>
          <p:nvPr>
            <p:extLst>
              <p:ext uri="{D42A27DB-BD31-4B8C-83A1-F6EECF244321}">
                <p14:modId xmlns:p14="http://schemas.microsoft.com/office/powerpoint/2010/main" val="1684091392"/>
              </p:ext>
            </p:extLst>
          </p:nvPr>
        </p:nvGraphicFramePr>
        <p:xfrm>
          <a:off x="539751" y="1093848"/>
          <a:ext cx="7746999" cy="3138989"/>
        </p:xfrm>
        <a:graphic>
          <a:graphicData uri="http://schemas.openxmlformats.org/drawingml/2006/table">
            <a:tbl>
              <a:tblPr firstRow="1" bandRow="1">
                <a:noFill/>
                <a:tableStyleId>{C7AEA247-42DA-4DC0-8EF9-54F806B0EFA6}</a:tableStyleId>
              </a:tblPr>
              <a:tblGrid>
                <a:gridCol w="2582333"/>
                <a:gridCol w="2582333"/>
                <a:gridCol w="2582333"/>
              </a:tblGrid>
              <a:tr h="6122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SpectraSymbol</a:t>
                      </a:r>
                      <a:r>
                        <a:rPr lang="en-US" sz="1400" b="1" i="0" u="none" strike="noStrike" cap="none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 Long Flex Sensor</a:t>
                      </a:r>
                      <a:endParaRPr sz="1400" b="1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Images Two-Directional Bi-Flex Sensor</a:t>
                      </a:r>
                      <a:endParaRPr lang="en-US" sz="1400" b="1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Tactilus</a:t>
                      </a:r>
                      <a:r>
                        <a:rPr lang="en-US" sz="1400" b="1" i="0" u="none" strike="noStrike" cap="none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 Flex</a:t>
                      </a:r>
                      <a:endParaRPr lang="en-US" sz="1400" b="1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</a:tr>
              <a:tr h="11164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>
                          <a:latin typeface="+mj-lt"/>
                        </a:rPr>
                        <a:t>Pros: </a:t>
                      </a:r>
                      <a:endParaRPr lang="en-US" sz="1400" b="1" u="none" strike="noStrike" cap="none" dirty="0" smtClean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</a:t>
                      </a:r>
                      <a:r>
                        <a:rPr lang="en-US" sz="1400" dirty="0" smtClean="0">
                          <a:latin typeface="+mj-lt"/>
                        </a:rPr>
                        <a:t>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aseline="0" dirty="0" smtClean="0">
                          <a:latin typeface="+mj-lt"/>
                        </a:rPr>
                        <a:t>      </a:t>
                      </a:r>
                      <a:r>
                        <a:rPr lang="en-US" sz="1400" dirty="0" smtClean="0">
                          <a:latin typeface="+mj-lt"/>
                        </a:rPr>
                        <a:t>- 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widely available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</a:t>
                      </a:r>
                      <a:r>
                        <a:rPr lang="en-US" sz="1400" dirty="0" smtClean="0">
                          <a:latin typeface="+mj-lt"/>
                        </a:rPr>
                        <a:t>     - </a:t>
                      </a:r>
                      <a:r>
                        <a:rPr lang="en-US" sz="1400" dirty="0" smtClean="0">
                          <a:latin typeface="+mj-lt"/>
                        </a:rPr>
                        <a:t>accurate</a:t>
                      </a:r>
                      <a:r>
                        <a:rPr lang="en-US" sz="1400" baseline="0" dirty="0" smtClean="0">
                          <a:latin typeface="+mj-lt"/>
                        </a:rPr>
                        <a:t> output</a:t>
                      </a:r>
                      <a:endParaRPr lang="en-US" sz="1400" dirty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</a:t>
                      </a:r>
                    </a:p>
                  </a:txBody>
                  <a:tcPr marL="91450" marR="91450" marT="45725" marB="457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latin typeface="+mj-lt"/>
                        </a:rPr>
                        <a:t>Pros</a:t>
                      </a:r>
                      <a:r>
                        <a:rPr lang="en-US" sz="1400" b="1" dirty="0" smtClean="0">
                          <a:latin typeface="+mj-lt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 smtClean="0">
                          <a:latin typeface="+mj-lt"/>
                        </a:rPr>
                        <a:t> </a:t>
                      </a:r>
                      <a:endParaRPr lang="en-US" sz="1400" b="1" dirty="0" smtClean="0">
                        <a:latin typeface="+mj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aseline="0" dirty="0" smtClean="0">
                          <a:latin typeface="+mj-lt"/>
                        </a:rPr>
                        <a:t>     </a:t>
                      </a:r>
                      <a:r>
                        <a:rPr lang="en-US" sz="1400" dirty="0" smtClean="0">
                          <a:latin typeface="+mj-lt"/>
                        </a:rPr>
                        <a:t>-  </a:t>
                      </a:r>
                      <a:r>
                        <a:rPr lang="en-US" sz="1400" dirty="0" smtClean="0">
                          <a:latin typeface="+mj-lt"/>
                        </a:rPr>
                        <a:t>built in pressure sensors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latin typeface="+mj-lt"/>
                        </a:rPr>
                        <a:t>Pros: </a:t>
                      </a:r>
                      <a:r>
                        <a:rPr lang="en-US" sz="1400" dirty="0" smtClean="0">
                          <a:latin typeface="+mj-lt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endParaRPr lang="en-US" sz="1400" dirty="0" smtClean="0">
                        <a:latin typeface="+mj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aseline="0" dirty="0" smtClean="0">
                          <a:latin typeface="+mj-lt"/>
                        </a:rPr>
                        <a:t>     </a:t>
                      </a:r>
                      <a:r>
                        <a:rPr lang="en-US" sz="1400" dirty="0" smtClean="0">
                          <a:latin typeface="+mj-lt"/>
                        </a:rPr>
                        <a:t>- </a:t>
                      </a:r>
                      <a:r>
                        <a:rPr lang="en-US" sz="1400" dirty="0" smtClean="0">
                          <a:latin typeface="+mj-lt"/>
                        </a:rPr>
                        <a:t>claims high durability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 (&gt;35 million cycles)</a:t>
                      </a:r>
                      <a:endParaRPr lang="en-US" sz="1400" dirty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- high </a:t>
                      </a:r>
                      <a:r>
                        <a:rPr lang="en-US" sz="1400" dirty="0" smtClean="0">
                          <a:latin typeface="+mj-lt"/>
                        </a:rPr>
                        <a:t>quality leads</a:t>
                      </a:r>
                      <a:endParaRPr sz="140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</a:tr>
              <a:tr h="136850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</a:t>
                      </a:r>
                      <a:r>
                        <a:rPr lang="en-US" sz="1400" dirty="0" smtClean="0">
                          <a:latin typeface="+mj-lt"/>
                        </a:rPr>
                        <a:t>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 - </a:t>
                      </a:r>
                      <a:r>
                        <a:rPr lang="en-US" sz="1400" dirty="0" smtClean="0">
                          <a:latin typeface="+mj-lt"/>
                        </a:rPr>
                        <a:t>fragile leads</a:t>
                      </a:r>
                      <a:endParaRPr lang="en-US" sz="1400" dirty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</a:t>
                      </a:r>
                      <a:endParaRPr sz="1400" dirty="0">
                        <a:latin typeface="+mj-lt"/>
                      </a:endParaRPr>
                    </a:p>
                  </a:txBody>
                  <a:tcPr marL="91450" marR="91450" marT="45725" marB="457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-</a:t>
                      </a:r>
                      <a:r>
                        <a:rPr lang="en-US" sz="1400" baseline="0" dirty="0" smtClean="0">
                          <a:latin typeface="+mj-lt"/>
                        </a:rPr>
                        <a:t> </a:t>
                      </a:r>
                      <a:r>
                        <a:rPr lang="en-US" sz="1400" baseline="0" dirty="0" smtClean="0">
                          <a:latin typeface="+mj-lt"/>
                        </a:rPr>
                        <a:t>irregular shape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aseline="0" dirty="0" smtClean="0">
                          <a:latin typeface="+mj-lt"/>
                        </a:rPr>
                        <a:t>     - sold </a:t>
                      </a:r>
                      <a:r>
                        <a:rPr lang="en-US" sz="1400" baseline="0" dirty="0" smtClean="0">
                          <a:latin typeface="+mj-lt"/>
                        </a:rPr>
                        <a:t>exclusively by manufacturer</a:t>
                      </a: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</a:t>
                      </a:r>
                      <a:r>
                        <a:rPr lang="en-US" sz="1400" b="1" dirty="0" smtClean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 smtClean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 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+mj-lt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- </a:t>
                      </a:r>
                      <a:r>
                        <a:rPr lang="en-US" sz="1400" dirty="0" smtClean="0">
                          <a:latin typeface="+mj-lt"/>
                        </a:rPr>
                        <a:t>increased cost</a:t>
                      </a:r>
                      <a:endParaRPr lang="en-US" sz="1400" dirty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 smtClean="0">
                          <a:latin typeface="+mj-lt"/>
                        </a:rPr>
                        <a:t>     - sold </a:t>
                      </a:r>
                      <a:r>
                        <a:rPr lang="en-US" sz="1400" dirty="0" smtClean="0">
                          <a:latin typeface="+mj-lt"/>
                        </a:rPr>
                        <a:t>exclusively by manufacturer</a:t>
                      </a:r>
                      <a:r>
                        <a:rPr lang="en-US" sz="1400" baseline="0" dirty="0" smtClean="0">
                          <a:latin typeface="+mj-lt"/>
                        </a:rPr>
                        <a:t> </a:t>
                      </a:r>
                      <a:endParaRPr sz="140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4324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38" y="1399971"/>
            <a:ext cx="2992112" cy="2992112"/>
          </a:xfrm>
          <a:prstGeom prst="rect">
            <a:avLst/>
          </a:prstGeom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Gyroscope and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Accelerometer </a:t>
            </a:r>
            <a:endParaRPr lang="en-US" sz="20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1" y="1228675"/>
            <a:ext cx="4168020" cy="2422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400" dirty="0">
                <a:latin typeface="+mj-lt"/>
              </a:rPr>
              <a:t>A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ccelerometers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and gyroscopes can be used to measure th</a:t>
            </a:r>
            <a:r>
              <a:rPr lang="en-US" sz="1400" dirty="0">
                <a:latin typeface="+mj-lt"/>
              </a:rPr>
              <a:t>ese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type of </a:t>
            </a:r>
            <a:r>
              <a:rPr lang="en-US" sz="1400" dirty="0">
                <a:latin typeface="+mj-lt"/>
              </a:rPr>
              <a:t>parameters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, which are crucial in identifying certain sign language letters.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</a:t>
            </a:r>
            <a:r>
              <a:rPr lang="en-US" sz="1400" dirty="0">
                <a:latin typeface="+mj-lt"/>
              </a:rPr>
              <a:t>Examples include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"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j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" and "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z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"</a:t>
            </a:r>
            <a:r>
              <a:rPr lang="en-US" sz="1400" dirty="0">
                <a:latin typeface="+mj-lt"/>
              </a:rPr>
              <a:t> or distinguishing between “</a:t>
            </a:r>
            <a:r>
              <a:rPr lang="en-US" sz="1400" b="1" dirty="0">
                <a:latin typeface="+mj-lt"/>
              </a:rPr>
              <a:t>g</a:t>
            </a:r>
            <a:r>
              <a:rPr lang="en-US" sz="1400" dirty="0">
                <a:latin typeface="+mj-lt"/>
              </a:rPr>
              <a:t>” and “</a:t>
            </a:r>
            <a:r>
              <a:rPr lang="en-US" sz="1400" b="1" dirty="0">
                <a:latin typeface="+mj-lt"/>
              </a:rPr>
              <a:t>q</a:t>
            </a:r>
            <a:r>
              <a:rPr lang="en-US" sz="1400" dirty="0">
                <a:latin typeface="+mj-lt"/>
              </a:rPr>
              <a:t>”</a:t>
            </a:r>
            <a:r>
              <a:rPr lang="en-US" sz="1400" dirty="0" smtClean="0">
                <a:latin typeface="+mj-lt"/>
              </a:rPr>
              <a:t>.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endParaRPr lang="en-US" sz="1400" dirty="0">
              <a:latin typeface="+mj-lt"/>
            </a:endParaRPr>
          </a:p>
          <a:p>
            <a:pPr indent="-257175"/>
            <a:r>
              <a:rPr lang="en-US" sz="1400" dirty="0" smtClean="0">
                <a:latin typeface="+mj-lt"/>
              </a:rPr>
              <a:t>The group is using </a:t>
            </a:r>
            <a:r>
              <a:rPr lang="en-US" sz="1400" dirty="0">
                <a:latin typeface="+mj-lt"/>
              </a:rPr>
              <a:t>the </a:t>
            </a:r>
            <a:r>
              <a:rPr lang="en-US" sz="1400" dirty="0" err="1">
                <a:latin typeface="+mj-lt"/>
              </a:rPr>
              <a:t>SparkFun</a:t>
            </a:r>
            <a:r>
              <a:rPr lang="en-US" sz="1400" dirty="0">
                <a:latin typeface="+mj-lt"/>
              </a:rPr>
              <a:t> 9 Degrees of Freedom IMU Breakout - </a:t>
            </a:r>
            <a:r>
              <a:rPr lang="en-US" sz="1400" dirty="0" smtClean="0">
                <a:latin typeface="+mj-lt"/>
              </a:rPr>
              <a:t>LSM9DS1. </a:t>
            </a:r>
            <a:endParaRPr lang="en-US" sz="1400" dirty="0">
              <a:latin typeface="+mj-lt"/>
            </a:endParaRPr>
          </a:p>
          <a:p>
            <a:pPr indent="-257175"/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2376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971"/>
          <a:stretch/>
        </p:blipFill>
        <p:spPr>
          <a:xfrm>
            <a:off x="5968999" y="1553634"/>
            <a:ext cx="2353733" cy="1507068"/>
          </a:xfrm>
          <a:prstGeom prst="rect">
            <a:avLst/>
          </a:prstGeom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Contact </a:t>
            </a:r>
            <a:r>
              <a:rPr lang="en-US" sz="20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Sensors</a:t>
            </a:r>
            <a:endParaRPr lang="en-US" sz="20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898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Contact sensors were crucial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in telling apart the following pairs of sign 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language: </a:t>
            </a:r>
            <a:r>
              <a:rPr lang="en-US" sz="1400" b="1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R</a:t>
            </a:r>
            <a:r>
              <a:rPr lang="en-US" dirty="0" smtClean="0">
                <a:latin typeface="+mj-lt"/>
              </a:rPr>
              <a:t>,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U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, and </a:t>
            </a:r>
            <a:r>
              <a:rPr lang="en-US" b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,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S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and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T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and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M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 and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N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latin typeface="+mj-lt"/>
              </a:rPr>
              <a:t>The contact sensors were made with strips  of copper braids that were connected to the power supply through wire leads. 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dirty="0" smtClean="0">
                <a:latin typeface="+mj-lt"/>
              </a:rPr>
              <a:t>The glove detects when two contact sensors come in contact creating a closed circuit.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7" b="89677" l="7203" r="95812"/>
                    </a14:imgEffect>
                  </a14:imgLayer>
                </a14:imgProps>
              </a:ext>
            </a:extLst>
          </a:blip>
          <a:srcRect l="6150" t="13761" r="3857" b="7435"/>
          <a:stretch/>
        </p:blipFill>
        <p:spPr>
          <a:xfrm>
            <a:off x="5028087" y="2243669"/>
            <a:ext cx="2464912" cy="16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684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PCB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093848"/>
            <a:ext cx="5233500" cy="3834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indent="0">
              <a:buSzPct val="100000"/>
            </a:pPr>
            <a:r>
              <a:rPr lang="en-US" sz="1400" dirty="0">
                <a:latin typeface="+mj-lt"/>
              </a:rPr>
              <a:t>  The PCB was designed using Eagle CAD software and  fabricated by Bay Area Circuits and most parts were sourced from Digikey.com</a:t>
            </a:r>
          </a:p>
          <a:p>
            <a:pPr indent="0">
              <a:buSzPct val="100000"/>
              <a:buFont typeface="Noto Sans Symbols"/>
              <a:buNone/>
            </a:pPr>
            <a:endParaRPr lang="en-US" sz="1400" dirty="0">
              <a:latin typeface="+mj-lt"/>
            </a:endParaRPr>
          </a:p>
          <a:p>
            <a:pPr indent="0">
              <a:buSzPct val="100000"/>
            </a:pPr>
            <a:r>
              <a:rPr lang="en-US" sz="1400" dirty="0">
                <a:latin typeface="+mj-lt"/>
              </a:rPr>
              <a:t>  It was designed as two layer board measuring 2.5” by 3.5” and is meant to be worn on the forearm. </a:t>
            </a:r>
          </a:p>
          <a:p>
            <a:pPr indent="0">
              <a:buSzPct val="100000"/>
            </a:pPr>
            <a:endParaRPr lang="en-US" sz="1400" dirty="0">
              <a:latin typeface="+mj-lt"/>
            </a:endParaRPr>
          </a:p>
          <a:p>
            <a:pPr indent="0">
              <a:buSzPct val="100000"/>
            </a:pPr>
            <a:r>
              <a:rPr lang="en-US" sz="1400" dirty="0">
                <a:latin typeface="+mj-lt"/>
              </a:rPr>
              <a:t>  Designing and building the PCB board was the biggest challenge with the hardware.</a:t>
            </a:r>
          </a:p>
          <a:p>
            <a:pPr indent="0">
              <a:buSzPct val="100000"/>
            </a:pPr>
            <a:endParaRPr lang="en-US" sz="1400" dirty="0">
              <a:latin typeface="+mj-lt"/>
            </a:endParaRPr>
          </a:p>
          <a:p>
            <a:pPr indent="0">
              <a:buSzPct val="100000"/>
            </a:pPr>
            <a:r>
              <a:rPr lang="en-US" sz="1400" dirty="0">
                <a:latin typeface="+mj-lt"/>
              </a:rPr>
              <a:t>  Top challenges were:</a:t>
            </a:r>
          </a:p>
          <a:p>
            <a:pPr indent="0">
              <a:buSzPct val="100000"/>
              <a:buFont typeface="Noto Sans Symbols"/>
              <a:buNone/>
            </a:pPr>
            <a:r>
              <a:rPr lang="en-US" sz="1400" dirty="0">
                <a:latin typeface="+mj-lt"/>
              </a:rPr>
              <a:t>	- Learning Eagle CAD </a:t>
            </a:r>
          </a:p>
          <a:p>
            <a:pPr indent="0">
              <a:buSzPct val="100000"/>
              <a:buFont typeface="Noto Sans Symbols"/>
              <a:buNone/>
            </a:pPr>
            <a:r>
              <a:rPr lang="en-US" sz="1400" dirty="0">
                <a:latin typeface="+mj-lt"/>
              </a:rPr>
              <a:t>	</a:t>
            </a:r>
            <a:r>
              <a:rPr lang="en-US" sz="1400" dirty="0">
                <a:latin typeface="+mj-lt"/>
              </a:rPr>
              <a:t>- Correctly Wiring Components</a:t>
            </a:r>
          </a:p>
          <a:p>
            <a:pPr indent="0">
              <a:buSzPct val="100000"/>
              <a:buFont typeface="Noto Sans Symbols"/>
              <a:buNone/>
            </a:pPr>
            <a:r>
              <a:rPr lang="en-US" sz="1400" dirty="0">
                <a:latin typeface="+mj-lt"/>
              </a:rPr>
              <a:t>	</a:t>
            </a:r>
            <a:r>
              <a:rPr lang="en-US" sz="1400" dirty="0">
                <a:latin typeface="+mj-lt"/>
              </a:rPr>
              <a:t>- Ordering the write components </a:t>
            </a:r>
          </a:p>
          <a:p>
            <a:pPr lvl="0" indent="0">
              <a:buClr>
                <a:schemeClr val="dk2"/>
              </a:buClr>
              <a:buSzPct val="100000"/>
            </a:pPr>
            <a:endParaRPr lang="en-US" sz="1400" dirty="0">
              <a:latin typeface="+mj-lt"/>
            </a:endParaRPr>
          </a:p>
          <a:p>
            <a:pPr lvl="0" indent="0">
              <a:buClr>
                <a:schemeClr val="dk2"/>
              </a:buClr>
              <a:buSzPct val="100000"/>
            </a:pPr>
            <a:endParaRPr lang="en-US" sz="1400" dirty="0" smtClean="0">
              <a:latin typeface="+mj-lt"/>
            </a:endParaRPr>
          </a:p>
          <a:p>
            <a:pPr lvl="0" indent="0" rtl="0">
              <a:spcBef>
                <a:spcPts val="0"/>
              </a:spcBef>
              <a:buClr>
                <a:schemeClr val="dk2"/>
              </a:buClr>
              <a:buSzPct val="100000"/>
            </a:pPr>
            <a:endParaRPr lang="en-US" sz="1400" dirty="0">
              <a:latin typeface="+mj-lt"/>
            </a:endParaRPr>
          </a:p>
          <a:p>
            <a:pPr lvl="0" indent="0" rtl="0">
              <a:spcBef>
                <a:spcPts val="0"/>
              </a:spcBef>
              <a:buClr>
                <a:schemeClr val="dk2"/>
              </a:buClr>
              <a:buSzPct val="100000"/>
            </a:pPr>
            <a:endParaRPr lang="en-US" sz="1400" dirty="0">
              <a:latin typeface="+mj-l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400" dirty="0">
              <a:latin typeface="+mj-lt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791" y="849424"/>
            <a:ext cx="2925355" cy="40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96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PCB</a:t>
            </a:r>
          </a:p>
        </p:txBody>
      </p:sp>
      <p:pic>
        <p:nvPicPr>
          <p:cNvPr id="3" name="Picture 2" descr="Screen Shot 2016-04-16 at 8.0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39" y="828942"/>
            <a:ext cx="5517601" cy="40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95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–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Microcontroller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5557" y="1603973"/>
            <a:ext cx="4316742" cy="244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11701" y="1093849"/>
            <a:ext cx="4110419" cy="3475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The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unit that is chosen will have to employ at least 6 analog input pins (with included </a:t>
            </a:r>
            <a:r>
              <a:rPr lang="en-US" sz="1400" dirty="0" smtClean="0">
                <a:latin typeface="+mj-lt"/>
              </a:rPr>
              <a:t>ADC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units), have digital i/o pins, and also be able to establish a line of serial communication. 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When considering the microcontroller unit, it is also important to note that the two units come with their own native programming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4057472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6558" y="1102716"/>
            <a:ext cx="4715834" cy="39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311697" y="1102716"/>
            <a:ext cx="3312035" cy="36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The gesture recognition system will use thresholds to determine what hand gesture is being performed.</a:t>
            </a:r>
          </a:p>
          <a:p>
            <a:pPr marL="257175" marR="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The ranges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of values that are included in every type of hand gesture 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determine the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minimum and maximum limits to the conditional 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statements.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Gesture Recognition Software</a:t>
            </a:r>
          </a:p>
        </p:txBody>
      </p:sp>
    </p:spTree>
    <p:extLst>
      <p:ext uri="{BB962C8B-B14F-4D97-AF65-F5344CB8AC3E}">
        <p14:creationId xmlns:p14="http://schemas.microsoft.com/office/powerpoint/2010/main" val="1090104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chemeClr val="tx1"/>
                </a:solidFill>
                <a:latin typeface="+mj-lt"/>
                <a:ea typeface="Questrial"/>
                <a:cs typeface="Questrial"/>
                <a:sym typeface="Questrial"/>
              </a:rPr>
              <a:t>Calibration Process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093849"/>
            <a:ext cx="4542522" cy="3475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The calibration process occurs during the ‘setup’ process of the program, before the infinite loop begins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 smtClean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Calibration will capture the minimum and maximum input values from each sensor, and apply the mapping function.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 smtClean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Calibration is needed because analog flex sensors provide volatile data that needs to be normalized. 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87" y="793610"/>
            <a:ext cx="2719347" cy="37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341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3702142" y="2803346"/>
            <a:ext cx="2191416" cy="64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2112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t="30349" b="36597"/>
          <a:stretch/>
        </p:blipFill>
        <p:spPr>
          <a:xfrm>
            <a:off x="422185" y="1227437"/>
            <a:ext cx="4652054" cy="115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l="11894" t="26372" r="11127" b="25217"/>
          <a:stretch/>
        </p:blipFill>
        <p:spPr>
          <a:xfrm>
            <a:off x="3674076" y="2924432"/>
            <a:ext cx="4184821" cy="11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3200" b="1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Thank You to our generous sponsors!!!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 smtClean="0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Gesture Recognition Software</a:t>
            </a:r>
            <a:endParaRPr lang="en-US" sz="2700" b="0" i="0" u="none" strike="noStrike" cap="none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311701" y="1093849"/>
            <a:ext cx="5055946" cy="3475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SzPct val="100000"/>
            </a:pPr>
            <a:endParaRPr lang="en-US" sz="1400" dirty="0" smtClean="0">
              <a:latin typeface="+mj-lt"/>
            </a:endParaRPr>
          </a:p>
          <a:p>
            <a:pPr marL="285750" indent="-285750">
              <a:buSzPct val="100000"/>
            </a:pPr>
            <a:r>
              <a:rPr lang="en-US" sz="1400" dirty="0" smtClean="0">
                <a:latin typeface="+mj-lt"/>
              </a:rPr>
              <a:t>Program </a:t>
            </a:r>
            <a:r>
              <a:rPr lang="en-US" sz="1400" dirty="0">
                <a:latin typeface="+mj-lt"/>
              </a:rPr>
              <a:t>scans sensors for data at one second intervals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lang="en-US"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Arduino “map” function is used to apply calibration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1400" b="0" i="0" u="none" strike="noStrike" cap="none" dirty="0" smtClean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dirty="0" smtClean="0">
                <a:latin typeface="+mj-lt"/>
              </a:rPr>
              <a:t>Normalized sensor values and motion data are used in conditional statements that determine gesture being performed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lang="en-US" sz="1400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1400" b="0" i="0" u="none" strike="noStrike" cap="none" dirty="0" smtClean="0">
              <a:solidFill>
                <a:srgbClr val="3F3F3F"/>
              </a:solidFill>
              <a:latin typeface="+mj-lt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</p:txBody>
      </p:sp>
      <p:pic>
        <p:nvPicPr>
          <p:cNvPr id="5" name="Picture 2" descr="http://2012books.lardbucket.org/books/a-primer-on-communication-studies/section_04/1e08d47b33566113afb04b1b3ff00eb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92" y="1181065"/>
            <a:ext cx="2716507" cy="330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079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Gesture Recognition Set-Backs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8675"/>
            <a:ext cx="4438429" cy="3340198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Contact sensors needed to have internal pull-up resistors enabled due to floating i/o pins</a:t>
            </a:r>
          </a:p>
          <a:p>
            <a:pPr marL="85725" indent="0">
              <a:buNone/>
            </a:pP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Had to use SPI as opposed to I2C for the motion unit due to a lack of enough analog input pins</a:t>
            </a:r>
          </a:p>
          <a:p>
            <a:pPr marL="85725" indent="0">
              <a:buNone/>
            </a:pP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Many distinct gestures unexpectedly produced similar flex sensor data and required methods of distinction</a:t>
            </a:r>
          </a:p>
          <a:p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2050" name="Picture 2" descr="http://thecreatormind.com/wp-content/uploads/2013/12/what-success-really-looks-like-1024x7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81" y="1228675"/>
            <a:ext cx="3592118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2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195" y="1005181"/>
            <a:ext cx="8608304" cy="3650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Software Components: Mobile Application</a:t>
            </a:r>
            <a:b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endParaRPr lang="en-US" sz="27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7" y="1087128"/>
            <a:ext cx="816406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45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Mobile Application: Overview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78795" y="1275395"/>
            <a:ext cx="4520357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The mobile application is an important feature of this project that will serve as the user interface for the sign language glove.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350" b="0" i="0" u="none" strike="noStrike" cap="none" dirty="0" smtClean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The mobile application is responsible for wirelessly displaying hand gestures performed by the glove onto a mobile phone screen as text.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350" b="0" i="0" u="none" strike="noStrike" cap="none" dirty="0" smtClean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0" i="0" u="none" strike="noStrike" cap="none" dirty="0" smtClean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In order for the mobile application to be successful, the design of the app should consider the user, be simple and elegant, and meet all design requirements. </a:t>
            </a:r>
            <a:endParaRPr lang="en-US" sz="135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760" y="843457"/>
            <a:ext cx="4000240" cy="400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Potential Mobile Platforms</a:t>
            </a:r>
            <a: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endParaRPr lang="en-US" sz="243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65447" y="1208651"/>
            <a:ext cx="4969729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1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Android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Programming language: Java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IDE: Android Studio</a:t>
            </a:r>
          </a:p>
          <a:p>
            <a:pPr marL="857250" marR="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Open source and cross-platform compatible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BLE compatible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Everyone in our group owns one!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35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1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iOS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Programming Languages: Swift or Objective-C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IDE: </a:t>
            </a:r>
            <a:r>
              <a:rPr lang="en-US" sz="1200" b="0" i="0" u="none" strike="noStrike" cap="none" dirty="0" err="1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Xcode</a:t>
            </a:r>
            <a:endParaRPr lang="en-US" sz="12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857250" marR="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5454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Only Mac OS compatible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BLE compatible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350" b="1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Windows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Programming Languages: C++, C#, and Visual Basic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IDE: Visual Studio</a:t>
            </a:r>
          </a:p>
          <a:p>
            <a:pPr marL="557213" marR="0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BLE compatible</a:t>
            </a:r>
            <a:br>
              <a:rPr lang="en-US" sz="12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</a:br>
            <a:endParaRPr lang="en-US" sz="1200" b="0" i="0" u="none" strike="noStrike" cap="none" dirty="0">
              <a:solidFill>
                <a:srgbClr val="3F3F3F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971" y="781268"/>
            <a:ext cx="3429000" cy="3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Android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3025" y="3550425"/>
            <a:ext cx="1275299" cy="1273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Shape 331"/>
          <p:cNvGraphicFramePr/>
          <p:nvPr>
            <p:extLst>
              <p:ext uri="{D42A27DB-BD31-4B8C-83A1-F6EECF244321}">
                <p14:modId xmlns:p14="http://schemas.microsoft.com/office/powerpoint/2010/main" val="1877433752"/>
              </p:ext>
            </p:extLst>
          </p:nvPr>
        </p:nvGraphicFramePr>
        <p:xfrm>
          <a:off x="2327625" y="1093849"/>
          <a:ext cx="4488750" cy="2684775"/>
        </p:xfrm>
        <a:graphic>
          <a:graphicData uri="http://schemas.openxmlformats.org/drawingml/2006/table">
            <a:tbl>
              <a:tblPr firstRow="1" firstCol="1" bandRow="1">
                <a:noFill/>
                <a:tableStyleId>{C7AEA247-42DA-4DC0-8EF9-54F806B0EFA6}</a:tableStyleId>
              </a:tblPr>
              <a:tblGrid>
                <a:gridCol w="2244375"/>
                <a:gridCol w="2244375"/>
              </a:tblGrid>
              <a:tr h="3551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800" b="1" dirty="0"/>
                        <a:t>Minimum Requirements</a:t>
                      </a: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/>
                        <a:t>Device Type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/>
                        <a:t>Android</a:t>
                      </a:r>
                    </a:p>
                  </a:txBody>
                  <a:tcPr marL="68575" marR="68575" marT="0" marB="0" anchor="ctr"/>
                </a:tc>
              </a:tr>
              <a:tr h="35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/>
                        <a:t>Mobile Platform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/>
                        <a:t>Smartphone</a:t>
                      </a:r>
                    </a:p>
                  </a:txBody>
                  <a:tcPr marL="68575" marR="68575" marT="0" marB="0" anchor="ctr"/>
                </a:tc>
              </a:tr>
              <a:tr h="56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 dirty="0"/>
                        <a:t>Bluetooth Version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/>
                        <a:t>Bluetooth Low Energy v4.0</a:t>
                      </a:r>
                    </a:p>
                  </a:txBody>
                  <a:tcPr marL="68575" marR="68575" marT="0" marB="0" anchor="ctr"/>
                </a:tc>
              </a:tr>
              <a:tr h="35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/>
                        <a:t>Platform Version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/>
                        <a:t>Android 4.3</a:t>
                      </a:r>
                    </a:p>
                  </a:txBody>
                  <a:tcPr marL="68575" marR="68575" marT="0" marB="0" anchor="ctr"/>
                </a:tc>
              </a:tr>
              <a:tr h="35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/>
                        <a:t>Codename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/>
                        <a:t>Jelly Bean-MR2</a:t>
                      </a:r>
                    </a:p>
                  </a:txBody>
                  <a:tcPr marL="68575" marR="68575" marT="0" marB="0" anchor="ctr"/>
                </a:tc>
              </a:tr>
              <a:tr h="345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b="1"/>
                        <a:t>Android API Level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400" dirty="0"/>
                        <a:t>18</a:t>
                      </a:r>
                    </a:p>
                  </a:txBody>
                  <a:tcPr marL="68575" marR="68575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Jason\Google Drive\EEL 4914C &amp; 4915L Senior Design I &amp; II\Senior Design II\EOS files\Sideways_SLIG_app_flow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1" y="51071"/>
            <a:ext cx="7490387" cy="502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Mobile App </a:t>
            </a:r>
            <a:br>
              <a:rPr lang="en-US" sz="27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r>
              <a:rPr lang="en-US" sz="27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Flowchart</a:t>
            </a:r>
            <a:endParaRPr lang="en-US" sz="27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5919552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User Interface</a:t>
            </a:r>
            <a: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endParaRPr lang="en-US" sz="243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4098" name="Picture 2" descr="C:\Users\Jason\Google Drive\EEL 4914C &amp; 4915L Senior Design I &amp; II\Senior Design II\EOS files\Transl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29" y="881347"/>
            <a:ext cx="2437917" cy="40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ason\Google Drive\EEL 4914C &amp; 4915L Senior Design I &amp; II\Senior Design II\EOS files\LearningM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43" y="881347"/>
            <a:ext cx="243860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77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User Interface</a:t>
            </a:r>
            <a: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/>
            </a:r>
            <a:br>
              <a:rPr lang="en-US" sz="243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</a:br>
            <a:endParaRPr lang="en-US" sz="243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pic>
        <p:nvPicPr>
          <p:cNvPr id="5122" name="Picture 2" descr="C:\Users\Jason\Google Drive\EEL 4914C &amp; 4915L Senior Design I &amp; II\Senior Design II\EOS files\BluetoothSc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44" y="838591"/>
            <a:ext cx="2511347" cy="41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ason\Google Drive\EEL 4914C &amp; 4915L Senior Design I &amp; II\Senior Design II\EOS files\BluetoothConne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24" y="840555"/>
            <a:ext cx="2510166" cy="41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42779" y="838591"/>
            <a:ext cx="2525312" cy="4171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6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311700" y="1091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Budget And Financing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517950" y="4776100"/>
            <a:ext cx="687300" cy="2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11701" y="891914"/>
            <a:ext cx="4428079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Sponsored </a:t>
            </a:r>
            <a:r>
              <a:rPr lang="en-US" sz="1400" b="1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by: 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Boeing and 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Leidos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endParaRPr lang="en-US" sz="1400" b="1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400" b="1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Initial Budget Estimate: 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$400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endParaRPr lang="en-US" sz="1400" b="1" dirty="0">
              <a:latin typeface="+mj-lt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6428"/>
              <a:buFont typeface="Noto Sans Symbols"/>
              <a:buChar char="●"/>
            </a:pPr>
            <a:r>
              <a:rPr lang="en-US" sz="1400" b="1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 Final Project Cost: 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$825</a:t>
            </a:r>
            <a:endParaRPr lang="en-US" sz="140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t="30349" b="36597"/>
          <a:stretch/>
        </p:blipFill>
        <p:spPr>
          <a:xfrm>
            <a:off x="773874" y="2358304"/>
            <a:ext cx="2944367" cy="72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l="11894" t="26372" r="11127" b="25217"/>
          <a:stretch/>
        </p:blipFill>
        <p:spPr>
          <a:xfrm>
            <a:off x="773875" y="3597549"/>
            <a:ext cx="2944367" cy="834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60822"/>
              </p:ext>
            </p:extLst>
          </p:nvPr>
        </p:nvGraphicFramePr>
        <p:xfrm>
          <a:off x="4180416" y="603252"/>
          <a:ext cx="4878916" cy="4376844"/>
        </p:xfrm>
        <a:graphic>
          <a:graphicData uri="http://schemas.openxmlformats.org/drawingml/2006/table">
            <a:tbl>
              <a:tblPr/>
              <a:tblGrid>
                <a:gridCol w="1927951"/>
                <a:gridCol w="1284869"/>
                <a:gridCol w="776570"/>
                <a:gridCol w="889526"/>
              </a:tblGrid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Part Description</a:t>
                      </a:r>
                    </a:p>
                  </a:txBody>
                  <a:tcPr marL="11403" marR="11403" marT="114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Price per Unit ($)</a:t>
                      </a:r>
                    </a:p>
                  </a:txBody>
                  <a:tcPr marL="11403" marR="11403" marT="114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Quantity</a:t>
                      </a:r>
                    </a:p>
                  </a:txBody>
                  <a:tcPr marL="11403" marR="11403" marT="114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Cost ($)</a:t>
                      </a:r>
                    </a:p>
                  </a:txBody>
                  <a:tcPr marL="11403" marR="11403" marT="1140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Flex sensors 4.5"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$12.95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$194.25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Flex sensors 2.2"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$7.95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$7.95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Development Board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$20.87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3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$62.61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ATmega328P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$13.99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3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$41.97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Bluetooth Module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$11.29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4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$45.16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Accelerometer &amp; Gyroscope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$29.55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s-I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2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$59.10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Battery 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$22.20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$22.20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PCB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$49.60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$49.60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PCB Components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$49.76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$49.76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2nd PCB Components 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$52.99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$52.99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3rd PCB Components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$34.08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$34.08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Glove and Wristband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$20.22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s-I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2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$40.44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Glove and Armband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$45.00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$45.00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Soldering Materials et al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$120.00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$120.00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Total cost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-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-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100" b="1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825.11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Boeing &amp; Leidos sponsorship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-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-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$359.80 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5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Difference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 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k-SK" sz="1100" b="0" i="0" u="none" strike="noStrike" cap="none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 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+mj-lt"/>
                          <a:ea typeface="Questrial"/>
                          <a:cs typeface="Questrial"/>
                          <a:sym typeface="Arial"/>
                        </a:rPr>
                        <a:t>$465.31 </a:t>
                      </a:r>
                    </a:p>
                  </a:txBody>
                  <a:tcPr marL="11403" marR="11403" marT="114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7745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Motivation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209100" y="1093849"/>
            <a:ext cx="4522290" cy="3864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cs typeface="Times New Roman" panose="02020603050405020304" pitchFamily="18" charset="0"/>
                <a:sym typeface="Questrial"/>
              </a:rPr>
              <a:t>The Survey of Income and Program Participation (SIPP) – estimates that about 1,000,000 are functionally deaf in the United States. 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cs typeface="Times New Roman" panose="02020603050405020304" pitchFamily="18" charset="0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cs typeface="Times New Roman" panose="02020603050405020304" pitchFamily="18" charset="0"/>
                <a:sym typeface="Questrial"/>
              </a:rPr>
              <a:t>The World Health Organization estimates that over 5% of the world’s population – 360 million people – has disabling hearing loss (328 million adults and </a:t>
            </a: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cs typeface="Times New Roman" panose="02020603050405020304" pitchFamily="18" charset="0"/>
                <a:sym typeface="Questrial"/>
              </a:rPr>
              <a:t>32 million children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cs typeface="Times New Roman" panose="02020603050405020304" pitchFamily="18" charset="0"/>
                <a:sym typeface="Questrial"/>
              </a:rPr>
              <a:t>).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cs typeface="Times New Roman" panose="02020603050405020304" pitchFamily="18" charset="0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cs typeface="Times New Roman" panose="02020603050405020304" pitchFamily="18" charset="0"/>
                <a:sym typeface="Questrial"/>
              </a:rPr>
              <a:t>The original motivation to pursue this project comes from one of our team members who has experienced the difficulty of communicating with his speech-impaired sister. 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r="37255"/>
          <a:stretch/>
        </p:blipFill>
        <p:spPr>
          <a:xfrm>
            <a:off x="6103792" y="292850"/>
            <a:ext cx="1932860" cy="206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791" y="2704711"/>
            <a:ext cx="2838416" cy="189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ctrTitle"/>
          </p:nvPr>
        </p:nvSpPr>
        <p:spPr>
          <a:xfrm>
            <a:off x="3273521" y="196753"/>
            <a:ext cx="3057931" cy="1662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405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Questions ?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subTitle" idx="1"/>
          </p:nvPr>
        </p:nvSpPr>
        <p:spPr>
          <a:xfrm>
            <a:off x="7905300" y="4437300"/>
            <a:ext cx="1238700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35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#SLIG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157" y="1543575"/>
            <a:ext cx="4664660" cy="349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Goals and Objectives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09100" y="1093849"/>
            <a:ext cx="8934900" cy="3822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Our objective is to establish communication between a sign language speaker and a non-sign language speaker. Any letter the user signs will be displayed through a user interface where the non ASL-speaker can read the letter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. We also want to implement a learning mode, where the user has the option to learn the American Sign Language letters. 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Hardware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Flex sensors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Contact sensors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Accelerometer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Gyroscope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MCU: </a:t>
            </a: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ATMega328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dirty="0" smtClean="0">
                <a:latin typeface="+mj-lt"/>
              </a:rPr>
              <a:t>Bluetooth Low Energy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Software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Android Mobile Application </a:t>
            </a: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20447" r="30005" b="12648"/>
          <a:stretch/>
        </p:blipFill>
        <p:spPr>
          <a:xfrm rot="5400000">
            <a:off x="5042057" y="2191978"/>
            <a:ext cx="3029856" cy="24189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Specifications</a:t>
            </a:r>
            <a:endParaRPr lang="en-US" sz="27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09100" y="1260575"/>
            <a:ext cx="2903216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Lightweight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6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Portable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6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Energy Efficient</a:t>
            </a: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Shape 210"/>
          <p:cNvGraphicFramePr/>
          <p:nvPr>
            <p:extLst>
              <p:ext uri="{D42A27DB-BD31-4B8C-83A1-F6EECF244321}">
                <p14:modId xmlns:p14="http://schemas.microsoft.com/office/powerpoint/2010/main" val="1699163947"/>
              </p:ext>
            </p:extLst>
          </p:nvPr>
        </p:nvGraphicFramePr>
        <p:xfrm>
          <a:off x="1020730" y="2995211"/>
          <a:ext cx="3480018" cy="914475"/>
        </p:xfrm>
        <a:graphic>
          <a:graphicData uri="http://schemas.openxmlformats.org/drawingml/2006/table">
            <a:tbl>
              <a:tblPr bandRow="1" bandCol="1">
                <a:gradFill>
                  <a:gsLst>
                    <a:gs pos="0">
                      <a:srgbClr val="FFD9C2"/>
                    </a:gs>
                    <a:gs pos="41000">
                      <a:srgbClr val="FEC091"/>
                    </a:gs>
                    <a:gs pos="100000">
                      <a:srgbClr val="FFAA55"/>
                    </a:gs>
                  </a:gsLst>
                  <a:lin ang="5400000" scaled="0"/>
                </a:gradFill>
                <a:tableStyleId>{CBFF71CF-AFA9-4C00-BCDA-843EF6326EC7}</a:tableStyleId>
              </a:tblPr>
              <a:tblGrid>
                <a:gridCol w="1686844"/>
                <a:gridCol w="1793174"/>
              </a:tblGrid>
              <a:tr h="35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>
                          <a:latin typeface="+mj-lt"/>
                        </a:rPr>
                        <a:t>Glove Weight 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 smtClean="0">
                          <a:latin typeface="+mj-lt"/>
                        </a:rPr>
                        <a:t>&lt; 1.5 </a:t>
                      </a:r>
                      <a:r>
                        <a:rPr lang="en-US" sz="1400" u="none" strike="noStrike" cap="none" dirty="0" smtClean="0">
                          <a:latin typeface="+mj-lt"/>
                        </a:rPr>
                        <a:t>lb. </a:t>
                      </a:r>
                      <a:endParaRPr lang="en-US" sz="1400" u="none" strike="noStrike" cap="none" dirty="0">
                        <a:latin typeface="+mj-lt"/>
                      </a:endParaRPr>
                    </a:p>
                  </a:txBody>
                  <a:tcPr marL="68575" marR="68575" marT="0" marB="0"/>
                </a:tc>
              </a:tr>
              <a:tr h="28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 smtClean="0">
                          <a:latin typeface="+mj-lt"/>
                        </a:rPr>
                        <a:t>Lithium</a:t>
                      </a:r>
                      <a:r>
                        <a:rPr lang="en-US" sz="1400" u="none" strike="noStrike" cap="none" baseline="0" dirty="0" smtClean="0">
                          <a:latin typeface="+mj-lt"/>
                        </a:rPr>
                        <a:t> Ion Battery</a:t>
                      </a:r>
                      <a:endParaRPr lang="en-US" sz="1400" u="none" strike="noStrike" cap="none" dirty="0">
                        <a:latin typeface="+mj-l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 smtClean="0">
                          <a:latin typeface="+mj-lt"/>
                        </a:rPr>
                        <a:t>3.7 </a:t>
                      </a:r>
                      <a:r>
                        <a:rPr lang="en-US" sz="1400" u="none" strike="noStrike" cap="none" dirty="0" smtClean="0">
                          <a:latin typeface="+mj-lt"/>
                        </a:rPr>
                        <a:t>V 2000mAh</a:t>
                      </a:r>
                      <a:endParaRPr lang="en-US" sz="1400" u="none" strike="noStrike" cap="none" dirty="0">
                        <a:latin typeface="+mj-lt"/>
                      </a:endParaRPr>
                    </a:p>
                  </a:txBody>
                  <a:tcPr marL="68575" marR="68575" marT="0" marB="0"/>
                </a:tc>
              </a:tr>
              <a:tr h="28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 smtClean="0">
                          <a:latin typeface="+mj-lt"/>
                        </a:rPr>
                        <a:t>Battery </a:t>
                      </a:r>
                      <a:r>
                        <a:rPr lang="en-US" sz="1400" u="none" strike="noStrike" cap="none" dirty="0">
                          <a:latin typeface="+mj-lt"/>
                        </a:rPr>
                        <a:t>Life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u="none" strike="noStrike" cap="none" dirty="0" smtClean="0">
                          <a:latin typeface="+mj-lt"/>
                        </a:rPr>
                        <a:t>13 hours </a:t>
                      </a:r>
                      <a:endParaRPr lang="en-US" sz="1400" u="none" strike="noStrike" cap="none" dirty="0">
                        <a:latin typeface="+mj-lt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  <p:sp>
        <p:nvSpPr>
          <p:cNvPr id="211" name="Shape 211"/>
          <p:cNvSpPr txBox="1"/>
          <p:nvPr/>
        </p:nvSpPr>
        <p:spPr>
          <a:xfrm>
            <a:off x="1805955" y="3909686"/>
            <a:ext cx="1909567" cy="4461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Quest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Specifications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ea typeface="Questrial"/>
                <a:cs typeface="Questrial"/>
                <a:sym typeface="Questrial"/>
              </a:rPr>
              <a:t>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8492" r="16917" b="11470"/>
          <a:stretch/>
        </p:blipFill>
        <p:spPr>
          <a:xfrm rot="5400000">
            <a:off x="5053617" y="1031946"/>
            <a:ext cx="3807789" cy="39315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 smtClean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Related Standards</a:t>
            </a:r>
            <a:endParaRPr lang="en-US" sz="2700" b="0" i="0" u="none" strike="noStrike" cap="none" dirty="0">
              <a:solidFill>
                <a:srgbClr val="262626"/>
              </a:solidFill>
              <a:latin typeface="+mj-lt"/>
              <a:ea typeface="Questrial"/>
              <a:cs typeface="Questrial"/>
              <a:sym typeface="Questria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09099" y="878417"/>
            <a:ext cx="8702067" cy="4159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IEEE Standards 802.15.1™-2005(Revision of IEEE </a:t>
            </a:r>
            <a:r>
              <a:rPr lang="en-US" sz="1400" dirty="0" err="1" smtClean="0">
                <a:solidFill>
                  <a:schemeClr val="tx1"/>
                </a:solidFill>
                <a:latin typeface="+mj-lt"/>
              </a:rPr>
              <a:t>Std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802.15.1-2002)</a:t>
            </a:r>
          </a:p>
          <a:p>
            <a:pPr marL="85725" indent="0">
              <a:buNone/>
            </a:pP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	-Establishes a communication standard optimized to serve a variety of medical and non-medical 	applications. 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marL="85725" indent="0">
              <a:buNone/>
            </a:pPr>
            <a:endParaRPr lang="en-US" sz="1400" dirty="0" smtClean="0">
              <a:solidFill>
                <a:schemeClr val="tx1"/>
              </a:solidFill>
              <a:latin typeface="+mj-lt"/>
              <a:cs typeface="questrial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  <a:cs typeface="questrial"/>
              </a:rPr>
              <a:t>Safety standards for Lithium-ion batteries (International Electrotechnical Commission (IEC) and International Organization for Standardization (ISO). </a:t>
            </a:r>
          </a:p>
          <a:p>
            <a:pPr marL="85725" indent="0">
              <a:buNone/>
            </a:pPr>
            <a:r>
              <a:rPr lang="en-US" sz="1400" dirty="0" smtClean="0">
                <a:solidFill>
                  <a:schemeClr val="tx1"/>
                </a:solidFill>
                <a:latin typeface="+mj-lt"/>
                <a:cs typeface="questrial"/>
              </a:rPr>
              <a:t>	-IEC 62133-2: safety requirement for portable battery cells</a:t>
            </a:r>
          </a:p>
          <a:p>
            <a:pPr marL="85725" indent="0">
              <a:buNone/>
            </a:pPr>
            <a:r>
              <a:rPr lang="en-US" sz="1400" dirty="0" smtClean="0">
                <a:solidFill>
                  <a:schemeClr val="tx1"/>
                </a:solidFill>
                <a:latin typeface="+mj-lt"/>
                <a:cs typeface="questrial"/>
              </a:rPr>
              <a:t>	-IEC 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questrial"/>
              </a:rPr>
              <a:t>62660: batteries for EV/HEV applications</a:t>
            </a:r>
          </a:p>
          <a:p>
            <a:pPr marL="85725" indent="0">
              <a:buNone/>
            </a:pPr>
            <a:r>
              <a:rPr lang="en-US" sz="1400" dirty="0" smtClean="0">
                <a:solidFill>
                  <a:schemeClr val="tx1"/>
                </a:solidFill>
                <a:latin typeface="+mj-lt"/>
                <a:cs typeface="questrial"/>
              </a:rPr>
              <a:t>	-IEC 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questrial"/>
              </a:rPr>
              <a:t>61427: secondary cells and batteries for renewable energy </a:t>
            </a:r>
            <a:r>
              <a:rPr lang="en-US" sz="1400" dirty="0" smtClean="0">
                <a:solidFill>
                  <a:schemeClr val="tx1"/>
                </a:solidFill>
                <a:latin typeface="+mj-lt"/>
                <a:cs typeface="questrial"/>
              </a:rPr>
              <a:t>storage</a:t>
            </a:r>
          </a:p>
          <a:p>
            <a:pPr marL="85725" indent="0">
              <a:buNone/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Google's Android developers have set up a multitude of standards and qualification on the different aspects of an android application. </a:t>
            </a:r>
          </a:p>
          <a:p>
            <a:pPr marL="85725" indent="0">
              <a:buNone/>
            </a:pPr>
            <a:r>
              <a:rPr lang="en-US" sz="1400" b="0" i="0" u="none" strike="noStrike" cap="none" dirty="0" smtClean="0">
                <a:solidFill>
                  <a:schemeClr val="tx1"/>
                </a:solidFill>
                <a:latin typeface="+mj-lt"/>
                <a:ea typeface="Times New Roman"/>
                <a:cs typeface="questrial"/>
                <a:sym typeface="Times New Roman"/>
              </a:rPr>
              <a:t>	-UX-B1: App uses common user interface patterns and conventional use of icons</a:t>
            </a:r>
            <a:endParaRPr sz="1400" b="0" i="0" u="none" strike="noStrike" cap="none" dirty="0">
              <a:solidFill>
                <a:schemeClr val="tx1"/>
              </a:solidFill>
              <a:latin typeface="+mj-lt"/>
              <a:ea typeface="Times New Roman"/>
              <a:cs typeface="quest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66116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2398" y="892017"/>
            <a:ext cx="8608304" cy="3894325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dirty="0">
                <a:latin typeface="+mj-lt"/>
              </a:rPr>
              <a:t>Block</a:t>
            </a:r>
            <a:r>
              <a:rPr lang="en-US" sz="2700" b="0" i="0" u="none" strike="noStrike" cap="none" dirty="0">
                <a:solidFill>
                  <a:srgbClr val="FF0000"/>
                </a:solidFill>
                <a:latin typeface="+mj-lt"/>
                <a:ea typeface="Questrial"/>
                <a:cs typeface="Questrial"/>
                <a:sym typeface="Questrial"/>
              </a:rPr>
              <a:t> </a:t>
            </a:r>
            <a:r>
              <a:rPr lang="en-US" dirty="0">
                <a:latin typeface="+mj-lt"/>
              </a:rPr>
              <a:t>Diagram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209100" y="1260575"/>
            <a:ext cx="8934900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9"/>
          <a:stretch/>
        </p:blipFill>
        <p:spPr>
          <a:xfrm>
            <a:off x="420550" y="1003397"/>
            <a:ext cx="8411749" cy="37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8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8322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-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Wireless Communication</a:t>
            </a: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2564441250"/>
              </p:ext>
            </p:extLst>
          </p:nvPr>
        </p:nvGraphicFramePr>
        <p:xfrm>
          <a:off x="574281" y="1320351"/>
          <a:ext cx="6788421" cy="3350585"/>
        </p:xfrm>
        <a:graphic>
          <a:graphicData uri="http://schemas.openxmlformats.org/drawingml/2006/table">
            <a:tbl>
              <a:tblPr firstRow="1" bandRow="1">
                <a:noFill/>
                <a:tableStyleId>{C7AEA247-42DA-4DC0-8EF9-54F806B0EFA6}</a:tableStyleId>
              </a:tblPr>
              <a:tblGrid>
                <a:gridCol w="2262807"/>
                <a:gridCol w="2262807"/>
                <a:gridCol w="2262807"/>
              </a:tblGrid>
              <a:tr h="82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 b="1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>
                          <a:latin typeface="+mj-lt"/>
                        </a:rPr>
                        <a:t>Bluetooth Low Energy</a:t>
                      </a: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>
                          <a:latin typeface="+mj-lt"/>
                        </a:rPr>
                        <a:t>NFC</a:t>
                      </a:r>
                    </a:p>
                  </a:txBody>
                  <a:tcPr marL="91450" marR="91450" marT="45725" marB="45725" anchor="ctr"/>
                </a:tc>
              </a:tr>
              <a:tr h="111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>
                          <a:latin typeface="+mj-lt"/>
                        </a:rPr>
                        <a:t>Pros: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- Security (WPA2)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- Range 150-300 feet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>
                          <a:latin typeface="+mj-lt"/>
                        </a:rPr>
                        <a:t>Pros: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-  Range 20-120 feet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-  Consumes less power than Wi-Fi</a:t>
                      </a:r>
                    </a:p>
                  </a:txBody>
                  <a:tcPr marL="91450" marR="91450" marT="45725" marB="457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>
                          <a:latin typeface="+mj-lt"/>
                        </a:rPr>
                        <a:t>Pros: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+mj-lt"/>
                        </a:rPr>
                        <a:t>       - Consumes less power than Bluetooth Low Energy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>
                        <a:latin typeface="+mj-lt"/>
                      </a:endParaRPr>
                    </a:p>
                  </a:txBody>
                  <a:tcPr marL="91450" marR="91450" marT="45725" marB="45725"/>
                </a:tc>
              </a:tr>
              <a:tr h="1113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- Needs Router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- Consumes lots of </a:t>
                      </a:r>
                      <a:r>
                        <a:rPr lang="en-US" sz="1400" dirty="0" smtClean="0">
                          <a:latin typeface="+mj-lt"/>
                        </a:rPr>
                        <a:t>                         Power</a:t>
                      </a:r>
                      <a:endParaRPr lang="en-US" sz="1400" dirty="0">
                        <a:latin typeface="+mj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- Not portable friendly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- No cons for SLIG ☺</a:t>
                      </a:r>
                    </a:p>
                  </a:txBody>
                  <a:tcPr marL="91450" marR="91450" marT="45725" marB="457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Quest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+mj-lt"/>
                          <a:ea typeface="Questrial"/>
                          <a:cs typeface="Questrial"/>
                          <a:sym typeface="Questrial"/>
                        </a:rPr>
                        <a:t>Cons: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dirty="0">
                          <a:latin typeface="+mj-lt"/>
                        </a:rPr>
                        <a:t>       - Limited Range (about 0-4 inches)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338" y="1356735"/>
            <a:ext cx="1140902" cy="75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2883" y="1074743"/>
            <a:ext cx="491216" cy="49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5742" y="1356735"/>
            <a:ext cx="743168" cy="74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02"/>
          <p:cNvPicPr preferRelativeResize="0"/>
          <p:nvPr/>
        </p:nvPicPr>
        <p:blipFill rotWithShape="1">
          <a:blip r:embed="rId6">
            <a:alphaModFix/>
          </a:blip>
          <a:srcRect l="18523" t="27891" r="16073" b="26441"/>
          <a:stretch/>
        </p:blipFill>
        <p:spPr>
          <a:xfrm>
            <a:off x="7461746" y="2323850"/>
            <a:ext cx="1623125" cy="113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599" cy="800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Questrial"/>
              <a:buNone/>
            </a:pPr>
            <a:r>
              <a:rPr lang="en-US" sz="27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Significant Hardware Decisions -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+mj-lt"/>
                <a:ea typeface="Questrial"/>
                <a:cs typeface="Questrial"/>
                <a:sym typeface="Questrial"/>
              </a:rPr>
              <a:t>Battery &amp; Regulators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9090" y="1093849"/>
            <a:ext cx="2430200" cy="153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1" y="1228675"/>
            <a:ext cx="3807294" cy="334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Polymer Lithium Ion Battery - 2000mAh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1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3.7V at 2000mAh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Built-in protection against over voltage and over current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Self-discharge rate &lt;8% per month</a:t>
            </a: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1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Regulators - TI LP2985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400" b="1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+mj-lt"/>
                <a:sym typeface="Questrial"/>
              </a:rPr>
              <a:t>The purpose of voltage regulators is to keep a constant voltage level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dirty="0" smtClean="0">
                <a:latin typeface="+mj-lt"/>
              </a:rPr>
              <a:t>Dropout Voltage: 0.4 V</a:t>
            </a:r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1400" b="0" i="0" u="none" strike="noStrike" cap="none" dirty="0" smtClean="0">
                <a:solidFill>
                  <a:srgbClr val="3F3F3F"/>
                </a:solidFill>
                <a:latin typeface="+mj-lt"/>
                <a:sym typeface="Questrial"/>
              </a:rPr>
              <a:t>Output Voltage: 3.3 V</a:t>
            </a:r>
            <a:endParaRPr lang="en-US" sz="1400" b="0" i="0" u="none" strike="noStrike" cap="none" dirty="0">
              <a:solidFill>
                <a:srgbClr val="3F3F3F"/>
              </a:solidFill>
              <a:latin typeface="+mj-lt"/>
              <a:sym typeface="Quest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51" y="3017651"/>
            <a:ext cx="2188839" cy="164162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6">
      <a:dk1>
        <a:srgbClr val="000000"/>
      </a:dk1>
      <a:lt1>
        <a:srgbClr val="FFFFFF"/>
      </a:lt1>
      <a:dk2>
        <a:srgbClr val="FB9318"/>
      </a:dk2>
      <a:lt2>
        <a:srgbClr val="874A02"/>
      </a:lt2>
      <a:accent1>
        <a:srgbClr val="FB9318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800</TotalTime>
  <Words>1288</Words>
  <Application>Microsoft Office PowerPoint</Application>
  <PresentationFormat>On-screen Show (16:9)</PresentationFormat>
  <Paragraphs>318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Times New Roman</vt:lpstr>
      <vt:lpstr>Cantarell</vt:lpstr>
      <vt:lpstr>Century Gothic</vt:lpstr>
      <vt:lpstr>Arial</vt:lpstr>
      <vt:lpstr>Questrial</vt:lpstr>
      <vt:lpstr>Questrial</vt:lpstr>
      <vt:lpstr>Source Code Pro</vt:lpstr>
      <vt:lpstr>Noto Sans Symbols</vt:lpstr>
      <vt:lpstr>Wisp</vt:lpstr>
      <vt:lpstr>PowerPoint Presentation</vt:lpstr>
      <vt:lpstr>Thank You to our generous sponsors!!!</vt:lpstr>
      <vt:lpstr>Motivation</vt:lpstr>
      <vt:lpstr>Goals and Objectives</vt:lpstr>
      <vt:lpstr>Specifications</vt:lpstr>
      <vt:lpstr>Related Standards</vt:lpstr>
      <vt:lpstr>Block Diagram</vt:lpstr>
      <vt:lpstr>Significant Hardware Decisions - Wireless Communication</vt:lpstr>
      <vt:lpstr>Significant Hardware Decisions - Battery &amp; Regulators</vt:lpstr>
      <vt:lpstr>Significant Hardware Decisions - Charging</vt:lpstr>
      <vt:lpstr>Significant Hardware Decisions – Flex Sensors</vt:lpstr>
      <vt:lpstr>Significant Hardware Decisions – Flex Sensors</vt:lpstr>
      <vt:lpstr>Significant Hardware Decisions – Gyroscope and Accelerometer </vt:lpstr>
      <vt:lpstr>Significant Hardware Decisions – Contact Sensors</vt:lpstr>
      <vt:lpstr>Significant Hardware Decisions – PCB</vt:lpstr>
      <vt:lpstr>Significant Hardware Decisions – PCB</vt:lpstr>
      <vt:lpstr>Significant Hardware Decisions – Microcontroller</vt:lpstr>
      <vt:lpstr>Gesture Recognition Software</vt:lpstr>
      <vt:lpstr>Calibration Process</vt:lpstr>
      <vt:lpstr>Gesture Recognition Software</vt:lpstr>
      <vt:lpstr>Gesture Recognition Set-Backs</vt:lpstr>
      <vt:lpstr>Software Components: Mobile Application  </vt:lpstr>
      <vt:lpstr>Mobile Application: Overview</vt:lpstr>
      <vt:lpstr>Potential Mobile Platforms </vt:lpstr>
      <vt:lpstr>Android</vt:lpstr>
      <vt:lpstr>Mobile App  Flowchart</vt:lpstr>
      <vt:lpstr>User Interface  </vt:lpstr>
      <vt:lpstr>User Interface  </vt:lpstr>
      <vt:lpstr>Budget And Financing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Ramon Santana</cp:lastModifiedBy>
  <cp:revision>70</cp:revision>
  <dcterms:modified xsi:type="dcterms:W3CDTF">2016-04-20T13:25:10Z</dcterms:modified>
</cp:coreProperties>
</file>